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handoutMasterIdLst>
    <p:handoutMasterId r:id="rId38"/>
  </p:handoutMasterIdLst>
  <p:sldIdLst>
    <p:sldId id="296" r:id="rId2"/>
    <p:sldId id="261" r:id="rId3"/>
    <p:sldId id="257" r:id="rId4"/>
    <p:sldId id="265" r:id="rId5"/>
    <p:sldId id="256" r:id="rId6"/>
    <p:sldId id="321" r:id="rId7"/>
    <p:sldId id="329" r:id="rId8"/>
    <p:sldId id="304" r:id="rId9"/>
    <p:sldId id="282" r:id="rId10"/>
    <p:sldId id="284" r:id="rId11"/>
    <p:sldId id="295" r:id="rId12"/>
    <p:sldId id="274" r:id="rId13"/>
    <p:sldId id="267" r:id="rId14"/>
    <p:sldId id="342" r:id="rId15"/>
    <p:sldId id="335" r:id="rId16"/>
    <p:sldId id="333" r:id="rId17"/>
    <p:sldId id="332" r:id="rId18"/>
    <p:sldId id="339" r:id="rId19"/>
    <p:sldId id="337" r:id="rId20"/>
    <p:sldId id="285" r:id="rId21"/>
    <p:sldId id="286" r:id="rId22"/>
    <p:sldId id="340" r:id="rId23"/>
    <p:sldId id="341" r:id="rId24"/>
    <p:sldId id="292" r:id="rId25"/>
    <p:sldId id="294" r:id="rId26"/>
    <p:sldId id="291" r:id="rId27"/>
    <p:sldId id="259" r:id="rId28"/>
    <p:sldId id="297" r:id="rId29"/>
    <p:sldId id="258" r:id="rId30"/>
    <p:sldId id="302" r:id="rId31"/>
    <p:sldId id="303" r:id="rId32"/>
    <p:sldId id="338" r:id="rId33"/>
    <p:sldId id="306" r:id="rId34"/>
    <p:sldId id="326" r:id="rId35"/>
    <p:sldId id="320" r:id="rId3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81AE94-63EB-43EC-B574-C859E4BEBB9A}" v="2" dt="2025-05-01T21:48:20.956"/>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67" autoAdjust="0"/>
    <p:restoredTop sz="86424" autoAdjust="0"/>
  </p:normalViewPr>
  <p:slideViewPr>
    <p:cSldViewPr snapToGrid="0" showGuides="1">
      <p:cViewPr varScale="1">
        <p:scale>
          <a:sx n="65" d="100"/>
          <a:sy n="65" d="100"/>
        </p:scale>
        <p:origin x="782" y="278"/>
      </p:cViewPr>
      <p:guideLst>
        <p:guide orient="horz" pos="2160"/>
        <p:guide pos="3840"/>
      </p:guideLst>
    </p:cSldViewPr>
  </p:slideViewPr>
  <p:outlineViewPr>
    <p:cViewPr>
      <p:scale>
        <a:sx n="33" d="100"/>
        <a:sy n="33" d="100"/>
      </p:scale>
      <p:origin x="0" y="-14419"/>
    </p:cViewPr>
  </p:outlineViewPr>
  <p:notesTextViewPr>
    <p:cViewPr>
      <p:scale>
        <a:sx n="1" d="1"/>
        <a:sy n="1" d="1"/>
      </p:scale>
      <p:origin x="0" y="0"/>
    </p:cViewPr>
  </p:notesTextViewPr>
  <p:sorterViewPr>
    <p:cViewPr varScale="1">
      <p:scale>
        <a:sx n="1" d="1"/>
        <a:sy n="1" d="1"/>
      </p:scale>
      <p:origin x="0" y="-8275"/>
    </p:cViewPr>
  </p:sorterViewPr>
  <p:notesViewPr>
    <p:cSldViewPr snapToGrid="0" showGuides="1">
      <p:cViewPr varScale="1">
        <p:scale>
          <a:sx n="65" d="100"/>
          <a:sy n="65" d="100"/>
        </p:scale>
        <p:origin x="3082"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DBC76A1F-0182-29ED-9EB9-A481050106B2}"/>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Segnaposto data 2">
            <a:extLst>
              <a:ext uri="{FF2B5EF4-FFF2-40B4-BE49-F238E27FC236}">
                <a16:creationId xmlns:a16="http://schemas.microsoft.com/office/drawing/2014/main" id="{D80388A3-070D-BF9E-9F4D-8D6EDA914C69}"/>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3D3ACC1-6A1E-4909-9D2B-673343CA9C51}" type="datetimeFigureOut">
              <a:rPr lang="fr-FR" smtClean="0"/>
              <a:t>01/05/2025</a:t>
            </a:fld>
            <a:endParaRPr lang="fr-FR"/>
          </a:p>
        </p:txBody>
      </p:sp>
      <p:sp>
        <p:nvSpPr>
          <p:cNvPr id="4" name="Segnaposto piè di pagina 3">
            <a:extLst>
              <a:ext uri="{FF2B5EF4-FFF2-40B4-BE49-F238E27FC236}">
                <a16:creationId xmlns:a16="http://schemas.microsoft.com/office/drawing/2014/main" id="{A30D25EC-E0DC-9DFB-0062-D4039853FFA7}"/>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Segnaposto numero diapositiva 4">
            <a:extLst>
              <a:ext uri="{FF2B5EF4-FFF2-40B4-BE49-F238E27FC236}">
                <a16:creationId xmlns:a16="http://schemas.microsoft.com/office/drawing/2014/main" id="{BA6AAF98-B92C-78D3-B28E-F469AC0BC745}"/>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6DA45A4-D0A4-4F1F-8FF0-39DCC3CDFF42}" type="slidenum">
              <a:rPr lang="fr-FR" smtClean="0"/>
              <a:t>‹N›</a:t>
            </a:fld>
            <a:endParaRPr lang="fr-FR"/>
          </a:p>
        </p:txBody>
      </p:sp>
    </p:spTree>
    <p:extLst>
      <p:ext uri="{BB962C8B-B14F-4D97-AF65-F5344CB8AC3E}">
        <p14:creationId xmlns:p14="http://schemas.microsoft.com/office/powerpoint/2010/main" val="300381373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2T21:14:36.1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33,'9262'0,"-9014"-14,-59 1,720 8,-502 7,1113-2,-1487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2T21:14:55.8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12496 1 0,'-12495'0'0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2T21:15:14.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12431 0,'-11'1,"-1"0,1 1,0 0,0 1,0 0,0 1,-19 9,-13 5,-67 19,-2-4,0-5,-2-5,-164 11,3-13,-489 20,596-40,-310 9,-832 10,869-22,-7632 2,8028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2T21:15:16.9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2T21:16:11.1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13051 0 0,'-13051'117'0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2T21:16:44.0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12868 1,'-202'11,"55"0,-860-2,628-11,-4003 2,4096 13,66 0,-896-8,613-8,-4093 4,4567-1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2T21:17:41.6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12811 32,'0'-1,"-1"0,1 1,0-1,0 1,-1-1,1 0,-1 1,1-1,0 1,-1-1,1 0,-1 1,1-1,-1 1,1 0,-1-1,0 1,1-1,-1 1,1 0,-1 0,0-1,1 1,-1 0,0 0,-1-1,-23-3,19 3,-117-9,-179 6,161 6,-4662-1,4194 14,-36 0,413-18,-320 6,358 10,-50 1,-556-12,412-3,351 3,1 2,-63 14,-18 3,-480-5,417-18,-2453 1,2601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70CBBD-84E9-49C5-9196-389326833796}" type="datetimeFigureOut">
              <a:rPr lang="fr-FR" smtClean="0"/>
              <a:t>01/05/2025</a:t>
            </a:fld>
            <a:endParaRPr lang="fr-FR"/>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8BD2A31-3684-48F0-A015-08C756AA63D8}" type="slidenum">
              <a:rPr lang="fr-FR" smtClean="0"/>
              <a:t>‹N›</a:t>
            </a:fld>
            <a:endParaRPr lang="fr-FR"/>
          </a:p>
        </p:txBody>
      </p:sp>
    </p:spTree>
    <p:extLst>
      <p:ext uri="{BB962C8B-B14F-4D97-AF65-F5344CB8AC3E}">
        <p14:creationId xmlns:p14="http://schemas.microsoft.com/office/powerpoint/2010/main" val="1048221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upport.google.com/websearch?p=ai_overviews&amp;hl=i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8BD2A31-3684-48F0-A015-08C756AA63D8}" type="slidenum">
              <a:rPr lang="fr-FR" smtClean="0"/>
              <a:t>9</a:t>
            </a:fld>
            <a:endParaRPr lang="fr-FR"/>
          </a:p>
        </p:txBody>
      </p:sp>
    </p:spTree>
    <p:extLst>
      <p:ext uri="{BB962C8B-B14F-4D97-AF65-F5344CB8AC3E}">
        <p14:creationId xmlns:p14="http://schemas.microsoft.com/office/powerpoint/2010/main" val="2729444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noProof="0" dirty="0"/>
              <a:t>Il primo dei “sette saperi” è proprio quello di conoscere la conoscenza. studio dei caratteri cerebrali, mentali e culturali della conoscenza umana, dei suoi processi e delle sue propensioni naturali all’errore (errori mentali, </a:t>
            </a:r>
            <a:r>
              <a:rPr lang="it-IT" noProof="0" dirty="0" err="1"/>
              <a:t>intellettualI</a:t>
            </a:r>
            <a:r>
              <a:rPr lang="it-IT" noProof="0" dirty="0"/>
              <a:t>…) e all’illusione. La conoscenza è frutto di ina traduzione/ricostruzione per mezzo del linguaggio e del pensiero: da qui l'errore.</a:t>
            </a:r>
            <a:br>
              <a:rPr lang="it-IT" noProof="0" dirty="0"/>
            </a:br>
            <a:r>
              <a:rPr lang="it-IT" noProof="0" dirty="0"/>
              <a:t>Relazione stretta tra intelligenza e affettività</a:t>
            </a:r>
            <a:br>
              <a:rPr lang="it-IT" noProof="0" dirty="0"/>
            </a:br>
            <a:r>
              <a:rPr lang="it-IT" noProof="0" dirty="0"/>
              <a:t>Educazione: rilevare le fonti di errore, illusione,   Autoinganno – memoria – resistenza delle teorie a quello che le mette in questione. La razionalità costruttiva rimane aperta à ciò che la contesta – è critica e auto-critica</a:t>
            </a:r>
            <a:br>
              <a:rPr lang="it-IT" noProof="0" dirty="0"/>
            </a:br>
            <a:r>
              <a:rPr lang="it-IT" noProof="0" dirty="0"/>
              <a:t>Il paradigma cartesiano prescrive  la separazione</a:t>
            </a:r>
            <a:br>
              <a:rPr lang="it-IT" noProof="0" dirty="0"/>
            </a:br>
            <a:r>
              <a:rPr lang="it-IT" noProof="0" dirty="0"/>
              <a:t>A cause </a:t>
            </a:r>
            <a:r>
              <a:rPr lang="it-IT" noProof="0" dirty="0" err="1"/>
              <a:t>des</a:t>
            </a:r>
            <a:r>
              <a:rPr lang="it-IT" noProof="0" dirty="0"/>
              <a:t> </a:t>
            </a:r>
            <a:r>
              <a:rPr lang="it-IT" noProof="0" dirty="0" err="1"/>
              <a:t>croyances</a:t>
            </a:r>
            <a:r>
              <a:rPr lang="it-IT" noProof="0" dirty="0"/>
              <a:t> nous </a:t>
            </a:r>
            <a:r>
              <a:rPr lang="it-IT" noProof="0" dirty="0" err="1"/>
              <a:t>vivons</a:t>
            </a:r>
            <a:r>
              <a:rPr lang="it-IT" noProof="0" dirty="0"/>
              <a:t> </a:t>
            </a:r>
            <a:r>
              <a:rPr lang="it-IT" noProof="0" dirty="0" err="1"/>
              <a:t>au</a:t>
            </a:r>
            <a:r>
              <a:rPr lang="it-IT" noProof="0" dirty="0"/>
              <a:t> milieu de la </a:t>
            </a:r>
            <a:r>
              <a:rPr lang="it-IT" noProof="0" dirty="0" err="1"/>
              <a:t>forêt</a:t>
            </a:r>
            <a:r>
              <a:rPr lang="it-IT" noProof="0" dirty="0"/>
              <a:t> </a:t>
            </a:r>
            <a:r>
              <a:rPr lang="it-IT" noProof="0" dirty="0" err="1"/>
              <a:t>des</a:t>
            </a:r>
            <a:r>
              <a:rPr lang="it-IT" noProof="0" dirty="0"/>
              <a:t> </a:t>
            </a:r>
            <a:r>
              <a:rPr lang="it-IT" noProof="0" dirty="0" err="1"/>
              <a:t>mythes</a:t>
            </a:r>
            <a:r>
              <a:rPr lang="it-IT" noProof="0" dirty="0"/>
              <a:t>. </a:t>
            </a:r>
            <a:r>
              <a:rPr lang="it-IT" noProof="0" dirty="0" err="1"/>
              <a:t>Difficulté</a:t>
            </a:r>
            <a:r>
              <a:rPr lang="it-IT" noProof="0" dirty="0"/>
              <a:t> à </a:t>
            </a:r>
            <a:r>
              <a:rPr lang="it-IT" noProof="0" dirty="0" err="1"/>
              <a:t>reconna</a:t>
            </a:r>
            <a:r>
              <a:rPr lang="it-IT" noProof="0" dirty="0" err="1">
                <a:latin typeface="Arial" panose="020B0604020202020204" pitchFamily="34" charset="0"/>
                <a:cs typeface="Arial" panose="020B0604020202020204" pitchFamily="34" charset="0"/>
              </a:rPr>
              <a:t>ȋ</a:t>
            </a:r>
            <a:r>
              <a:rPr lang="it-IT" noProof="0" dirty="0" err="1"/>
              <a:t>tre</a:t>
            </a:r>
            <a:r>
              <a:rPr lang="it-IT" noProof="0" dirty="0"/>
              <a:t> le </a:t>
            </a:r>
            <a:r>
              <a:rPr lang="it-IT" noProof="0" dirty="0" err="1"/>
              <a:t>mythe</a:t>
            </a:r>
            <a:r>
              <a:rPr lang="it-IT" noProof="0" dirty="0"/>
              <a:t> </a:t>
            </a:r>
            <a:r>
              <a:rPr lang="it-IT" noProof="0" dirty="0" err="1"/>
              <a:t>caché</a:t>
            </a:r>
            <a:r>
              <a:rPr lang="it-IT" noProof="0" dirty="0"/>
              <a:t> </a:t>
            </a:r>
            <a:r>
              <a:rPr lang="it-IT" noProof="0" dirty="0" err="1"/>
              <a:t>suos</a:t>
            </a:r>
            <a:r>
              <a:rPr lang="it-IT" noProof="0" dirty="0"/>
              <a:t> le label de Science </a:t>
            </a:r>
            <a:r>
              <a:rPr lang="it-IT" noProof="0" dirty="0" err="1"/>
              <a:t>ou</a:t>
            </a:r>
            <a:r>
              <a:rPr lang="it-IT" noProof="0" dirty="0"/>
              <a:t> de </a:t>
            </a:r>
            <a:r>
              <a:rPr lang="it-IT" noProof="0" dirty="0" err="1"/>
              <a:t>raison</a:t>
            </a:r>
            <a:r>
              <a:rPr lang="it-IT" noProof="0" dirty="0"/>
              <a:t>.</a:t>
            </a:r>
          </a:p>
          <a:p>
            <a:r>
              <a:rPr lang="it-IT" noProof="0" dirty="0"/>
              <a:t>sottolineando come una conoscenza altamente specializzata ma frammentata, come è quella del nostro tempo, renda spesso incapaci di effettuare il legame tra le parti e le totalità. È necessario dunque promuovere una conoscenza capace di cogliere i problemi globali e gli oggetti nei loro insiemi, </a:t>
            </a:r>
          </a:p>
          <a:p>
            <a:r>
              <a:rPr lang="it-IT" noProof="0" dirty="0"/>
              <a:t>Secondo Morin, l’educazione dovrebbe illustrare il destino della specie umana, il destino individuale, sociale, storico… Solo prendendo coscienza della condizione umana, della condizione comune a tutti gli umani e della ricchissima e necessaria diversità degli individui, dei popoli, delle culture è possibile riconoscere l’unità e la complessità dell’essere umano. </a:t>
            </a:r>
            <a:br>
              <a:rPr lang="it-IT" noProof="0" dirty="0"/>
            </a:br>
            <a:endParaRPr lang="fr-FR" dirty="0"/>
          </a:p>
        </p:txBody>
      </p:sp>
      <p:sp>
        <p:nvSpPr>
          <p:cNvPr id="4" name="Segnaposto numero diapositiva 3"/>
          <p:cNvSpPr>
            <a:spLocks noGrp="1"/>
          </p:cNvSpPr>
          <p:nvPr>
            <p:ph type="sldNum" sz="quarter" idx="5"/>
          </p:nvPr>
        </p:nvSpPr>
        <p:spPr/>
        <p:txBody>
          <a:bodyPr/>
          <a:lstStyle/>
          <a:p>
            <a:fld id="{18BD2A31-3684-48F0-A015-08C756AA63D8}" type="slidenum">
              <a:rPr lang="fr-FR" smtClean="0"/>
              <a:t>29</a:t>
            </a:fld>
            <a:endParaRPr lang="fr-FR"/>
          </a:p>
        </p:txBody>
      </p:sp>
    </p:spTree>
    <p:extLst>
      <p:ext uri="{BB962C8B-B14F-4D97-AF65-F5344CB8AC3E}">
        <p14:creationId xmlns:p14="http://schemas.microsoft.com/office/powerpoint/2010/main" val="1333941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9600" noProof="0" dirty="0"/>
              <a:t>Le parti del mondo condividono un passato di reciproca solidarietà, ma anche di oppressione e devastazione. </a:t>
            </a:r>
            <a:br>
              <a:rPr lang="it-IT" sz="9600" noProof="0" dirty="0"/>
            </a:br>
            <a:r>
              <a:rPr lang="it-IT" sz="9600" noProof="0" dirty="0"/>
              <a:t>Creazione di un’ipotetica «cittadinanza terrestre». </a:t>
            </a:r>
            <a:endParaRPr lang="it-IT" sz="9600" noProof="0" dirty="0">
              <a:solidFill>
                <a:srgbClr val="FF0000"/>
              </a:solidFill>
            </a:endParaRPr>
          </a:p>
          <a:p>
            <a:r>
              <a:rPr lang="it-IT" sz="9600" noProof="0" dirty="0" err="1">
                <a:solidFill>
                  <a:srgbClr val="FF0000"/>
                </a:solidFill>
              </a:rPr>
              <a:t>Chaitin</a:t>
            </a:r>
            <a:r>
              <a:rPr lang="it-IT" sz="9600" noProof="0" dirty="0">
                <a:solidFill>
                  <a:srgbClr val="FF0000"/>
                </a:solidFill>
              </a:rPr>
              <a:t>: </a:t>
            </a:r>
            <a:r>
              <a:rPr lang="it-IT" sz="1200" b="0" i="0" noProof="0" dirty="0">
                <a:solidFill>
                  <a:srgbClr val="040C28"/>
                </a:solidFill>
                <a:effectLst/>
                <a:latin typeface="Google Sans"/>
              </a:rPr>
              <a:t>afferma che non è possibile dimostrare se una data successione di simboli (numeri) è casuale o meno</a:t>
            </a:r>
            <a:r>
              <a:rPr lang="it-IT" sz="1200" b="0" i="0" noProof="0" dirty="0">
                <a:solidFill>
                  <a:srgbClr val="1F1F1F"/>
                </a:solidFill>
                <a:effectLst/>
                <a:latin typeface="Google Sans"/>
              </a:rPr>
              <a:t>. Ciò implica che non esiste alcuna regola generale per riconoscere la casualità.    </a:t>
            </a:r>
            <a:r>
              <a:rPr lang="it-IT" sz="1200" b="0" i="0" noProof="0" dirty="0">
                <a:solidFill>
                  <a:srgbClr val="202122"/>
                </a:solidFill>
                <a:effectLst/>
                <a:latin typeface="Arial" panose="020B0604020202020204" pitchFamily="34" charset="0"/>
              </a:rPr>
              <a:t>cercando di calcolare le probabilità che ha un programma informatico generato casualmente di fermarsi (il problema della fermata di Alan Turing) si è reso conto che quel numero è definito ma non può essere </a:t>
            </a:r>
            <a:r>
              <a:rPr lang="it-IT" sz="1200" b="0" i="0" noProof="0" dirty="0" err="1">
                <a:solidFill>
                  <a:srgbClr val="202122"/>
                </a:solidFill>
                <a:effectLst/>
                <a:latin typeface="Arial" panose="020B0604020202020204" pitchFamily="34" charset="0"/>
              </a:rPr>
              <a:t>calcolato.p</a:t>
            </a:r>
            <a:r>
              <a:rPr lang="it-IT" sz="1200" b="0" i="0" noProof="0" dirty="0">
                <a:solidFill>
                  <a:srgbClr val="202122"/>
                </a:solidFill>
                <a:effectLst/>
                <a:latin typeface="Arial" panose="020B0604020202020204" pitchFamily="34" charset="0"/>
              </a:rPr>
              <a:t>. 105</a:t>
            </a:r>
            <a:endParaRPr lang="fr-FR" dirty="0"/>
          </a:p>
        </p:txBody>
      </p:sp>
      <p:sp>
        <p:nvSpPr>
          <p:cNvPr id="4" name="Segnaposto numero diapositiva 3"/>
          <p:cNvSpPr>
            <a:spLocks noGrp="1"/>
          </p:cNvSpPr>
          <p:nvPr>
            <p:ph type="sldNum" sz="quarter" idx="5"/>
          </p:nvPr>
        </p:nvSpPr>
        <p:spPr/>
        <p:txBody>
          <a:bodyPr/>
          <a:lstStyle/>
          <a:p>
            <a:fld id="{18BD2A31-3684-48F0-A015-08C756AA63D8}" type="slidenum">
              <a:rPr lang="fr-FR" smtClean="0"/>
              <a:t>30</a:t>
            </a:fld>
            <a:endParaRPr lang="fr-FR"/>
          </a:p>
        </p:txBody>
      </p:sp>
    </p:spTree>
    <p:extLst>
      <p:ext uri="{BB962C8B-B14F-4D97-AF65-F5344CB8AC3E}">
        <p14:creationId xmlns:p14="http://schemas.microsoft.com/office/powerpoint/2010/main" val="3304209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noProof="0" dirty="0"/>
              <a:t>Insomma, comprendere la nostra connessione con il mondo naturale, ma anche le nostre differenze, confrontarsi con le incertezze, essere consapevoli della complessità del reale, sono, secondo il filosofo francese, solo alcuni dei punti che l’educazione del futuro dovrebbe considerare per contribuire alla creazione di un’ipotetica «cittadinanza terrestre». </a:t>
            </a:r>
          </a:p>
          <a:p>
            <a:endParaRPr lang="fr-FR" dirty="0"/>
          </a:p>
        </p:txBody>
      </p:sp>
      <p:sp>
        <p:nvSpPr>
          <p:cNvPr id="4" name="Segnaposto numero diapositiva 3"/>
          <p:cNvSpPr>
            <a:spLocks noGrp="1"/>
          </p:cNvSpPr>
          <p:nvPr>
            <p:ph type="sldNum" sz="quarter" idx="5"/>
          </p:nvPr>
        </p:nvSpPr>
        <p:spPr/>
        <p:txBody>
          <a:bodyPr/>
          <a:lstStyle/>
          <a:p>
            <a:fld id="{18BD2A31-3684-48F0-A015-08C756AA63D8}" type="slidenum">
              <a:rPr lang="fr-FR" smtClean="0"/>
              <a:t>31</a:t>
            </a:fld>
            <a:endParaRPr lang="fr-FR"/>
          </a:p>
        </p:txBody>
      </p:sp>
    </p:spTree>
    <p:extLst>
      <p:ext uri="{BB962C8B-B14F-4D97-AF65-F5344CB8AC3E}">
        <p14:creationId xmlns:p14="http://schemas.microsoft.com/office/powerpoint/2010/main" val="1744739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buNone/>
            </a:pPr>
            <a:br>
              <a:rPr lang="it-IT" b="0" i="0" u="none" strike="noStrike" dirty="0">
                <a:solidFill>
                  <a:srgbClr val="545D7E"/>
                </a:solidFill>
                <a:effectLst/>
                <a:latin typeface="Google Sans"/>
                <a:hlinkClick r:id="rId3"/>
              </a:rPr>
            </a:br>
            <a:r>
              <a:rPr lang="it-IT" b="0" i="0" u="none" strike="noStrike" dirty="0">
                <a:solidFill>
                  <a:srgbClr val="545D7E"/>
                </a:solidFill>
                <a:effectLst/>
                <a:latin typeface="Google Sans"/>
                <a:hlinkClick r:id="rId3"/>
              </a:rPr>
              <a:t>Scopri di più</a:t>
            </a:r>
            <a:endParaRPr lang="it-IT" b="0" i="0" dirty="0">
              <a:solidFill>
                <a:srgbClr val="1F1F1F"/>
              </a:solidFill>
              <a:effectLst/>
              <a:latin typeface="Google Sans"/>
            </a:endParaRPr>
          </a:p>
          <a:p>
            <a:pPr algn="l">
              <a:lnSpc>
                <a:spcPts val="1800"/>
              </a:lnSpc>
              <a:spcAft>
                <a:spcPts val="1500"/>
              </a:spcAft>
            </a:pPr>
            <a:r>
              <a:rPr lang="it-IT" b="0" i="0" dirty="0">
                <a:solidFill>
                  <a:srgbClr val="001D35"/>
                </a:solidFill>
                <a:effectLst/>
                <a:latin typeface="Google Sans"/>
              </a:rPr>
              <a:t>In filosofia della scienza, il termine "paradigma", introdotto da Thomas Kuhn, si riferisce a un insieme di teorie, leggi e strumenti che, per un certo periodo di tempo, forniscono un modello di problemi e soluzioni accettabili per la comunità scientifica. Un paradigma è più di una semplice teoria; è una visione del mondo, un insieme di credenze e valori condivisi che influenzano il modo in cui noi interpretiamo la realtà.</a:t>
            </a:r>
          </a:p>
          <a:p>
            <a:endParaRPr lang="it-IT" dirty="0"/>
          </a:p>
        </p:txBody>
      </p:sp>
      <p:sp>
        <p:nvSpPr>
          <p:cNvPr id="4" name="Segnaposto numero diapositiva 3"/>
          <p:cNvSpPr>
            <a:spLocks noGrp="1"/>
          </p:cNvSpPr>
          <p:nvPr>
            <p:ph type="sldNum" sz="quarter" idx="5"/>
          </p:nvPr>
        </p:nvSpPr>
        <p:spPr/>
        <p:txBody>
          <a:bodyPr/>
          <a:lstStyle/>
          <a:p>
            <a:fld id="{18BD2A31-3684-48F0-A015-08C756AA63D8}" type="slidenum">
              <a:rPr lang="fr-FR" smtClean="0"/>
              <a:t>12</a:t>
            </a:fld>
            <a:endParaRPr lang="fr-FR"/>
          </a:p>
        </p:txBody>
      </p:sp>
    </p:spTree>
    <p:extLst>
      <p:ext uri="{BB962C8B-B14F-4D97-AF65-F5344CB8AC3E}">
        <p14:creationId xmlns:p14="http://schemas.microsoft.com/office/powerpoint/2010/main" val="2991865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br>
              <a:rPr lang="it-IT" b="0" i="0" dirty="0">
                <a:solidFill>
                  <a:srgbClr val="040C28"/>
                </a:solidFill>
                <a:effectLst/>
                <a:latin typeface="Google Sans"/>
              </a:rPr>
            </a:br>
            <a:r>
              <a:rPr lang="it-IT" b="0" i="0" dirty="0">
                <a:solidFill>
                  <a:srgbClr val="040C28"/>
                </a:solidFill>
                <a:effectLst/>
                <a:latin typeface="Google Sans"/>
              </a:rPr>
              <a:t>Scienze dure</a:t>
            </a:r>
            <a:r>
              <a:rPr lang="it-IT" b="0" i="0" dirty="0">
                <a:solidFill>
                  <a:srgbClr val="474747"/>
                </a:solidFill>
                <a:effectLst/>
                <a:latin typeface="Google Sans"/>
              </a:rPr>
              <a:t> (l'espressione è un calco dall'inglese hard science) è un'espressione della lingua corrente </a:t>
            </a:r>
            <a:r>
              <a:rPr lang="it-IT" b="0" i="0" dirty="0">
                <a:solidFill>
                  <a:srgbClr val="040C28"/>
                </a:solidFill>
                <a:effectLst/>
                <a:latin typeface="Google Sans"/>
              </a:rPr>
              <a:t>per</a:t>
            </a:r>
            <a:r>
              <a:rPr lang="it-IT" b="0" i="0" dirty="0">
                <a:solidFill>
                  <a:srgbClr val="474747"/>
                </a:solidFill>
                <a:effectLst/>
                <a:latin typeface="Google Sans"/>
              </a:rPr>
              <a:t> indicare le </a:t>
            </a:r>
            <a:r>
              <a:rPr lang="it-IT" b="0" i="0" dirty="0">
                <a:solidFill>
                  <a:srgbClr val="040C28"/>
                </a:solidFill>
                <a:effectLst/>
                <a:latin typeface="Google Sans"/>
              </a:rPr>
              <a:t>scienze</a:t>
            </a:r>
            <a:r>
              <a:rPr lang="it-IT" b="0" i="0" dirty="0">
                <a:solidFill>
                  <a:srgbClr val="474747"/>
                </a:solidFill>
                <a:effectLst/>
                <a:latin typeface="Google Sans"/>
              </a:rPr>
              <a:t> esatte (matematica e logica) e le </a:t>
            </a:r>
            <a:r>
              <a:rPr lang="it-IT" b="0" i="0" dirty="0">
                <a:solidFill>
                  <a:srgbClr val="040C28"/>
                </a:solidFill>
                <a:effectLst/>
                <a:latin typeface="Google Sans"/>
              </a:rPr>
              <a:t>scienze</a:t>
            </a:r>
            <a:r>
              <a:rPr lang="it-IT" b="0" i="0" dirty="0">
                <a:solidFill>
                  <a:srgbClr val="474747"/>
                </a:solidFill>
                <a:effectLst/>
                <a:latin typeface="Google Sans"/>
              </a:rPr>
              <a:t> naturali (come la biologia, la chimica e la fisica) in contrapposizione a buona parte delle </a:t>
            </a:r>
            <a:r>
              <a:rPr lang="it-IT" b="0" i="0" dirty="0">
                <a:solidFill>
                  <a:srgbClr val="040C28"/>
                </a:solidFill>
                <a:effectLst/>
                <a:latin typeface="Google Sans"/>
              </a:rPr>
              <a:t>scienze</a:t>
            </a:r>
            <a:r>
              <a:rPr lang="it-IT" b="0" i="0" dirty="0">
                <a:solidFill>
                  <a:srgbClr val="474747"/>
                </a:solidFill>
                <a:effectLst/>
                <a:latin typeface="Google Sans"/>
              </a:rPr>
              <a:t> sociali e umane, talvolta definite </a:t>
            </a:r>
            <a:r>
              <a:rPr lang="it-IT" b="0" i="0" dirty="0">
                <a:solidFill>
                  <a:srgbClr val="040C28"/>
                </a:solidFill>
                <a:effectLst/>
                <a:latin typeface="Google Sans"/>
              </a:rPr>
              <a:t>scienze</a:t>
            </a:r>
            <a:r>
              <a:rPr lang="it-IT" b="0" i="0" dirty="0">
                <a:solidFill>
                  <a:srgbClr val="474747"/>
                </a:solidFill>
                <a:effectLst/>
                <a:latin typeface="Google Sans"/>
              </a:rPr>
              <a:t> umanistiche</a:t>
            </a:r>
            <a:endParaRPr lang="it-IT" dirty="0"/>
          </a:p>
        </p:txBody>
      </p:sp>
      <p:sp>
        <p:nvSpPr>
          <p:cNvPr id="4" name="Segnaposto numero diapositiva 3"/>
          <p:cNvSpPr>
            <a:spLocks noGrp="1"/>
          </p:cNvSpPr>
          <p:nvPr>
            <p:ph type="sldNum" sz="quarter" idx="5"/>
          </p:nvPr>
        </p:nvSpPr>
        <p:spPr/>
        <p:txBody>
          <a:bodyPr/>
          <a:lstStyle/>
          <a:p>
            <a:fld id="{18BD2A31-3684-48F0-A015-08C756AA63D8}" type="slidenum">
              <a:rPr lang="fr-FR" smtClean="0"/>
              <a:t>13</a:t>
            </a:fld>
            <a:endParaRPr lang="fr-FR"/>
          </a:p>
        </p:txBody>
      </p:sp>
    </p:spTree>
    <p:extLst>
      <p:ext uri="{BB962C8B-B14F-4D97-AF65-F5344CB8AC3E}">
        <p14:creationId xmlns:p14="http://schemas.microsoft.com/office/powerpoint/2010/main" val="3458640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8BD2A31-3684-48F0-A015-08C756AA63D8}" type="slidenum">
              <a:rPr lang="fr-FR" smtClean="0"/>
              <a:t>15</a:t>
            </a:fld>
            <a:endParaRPr lang="fr-FR"/>
          </a:p>
        </p:txBody>
      </p:sp>
    </p:spTree>
    <p:extLst>
      <p:ext uri="{BB962C8B-B14F-4D97-AF65-F5344CB8AC3E}">
        <p14:creationId xmlns:p14="http://schemas.microsoft.com/office/powerpoint/2010/main" val="2739998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dirty="0"/>
          </a:p>
        </p:txBody>
      </p:sp>
      <p:sp>
        <p:nvSpPr>
          <p:cNvPr id="4" name="Segnaposto numero diapositiva 3"/>
          <p:cNvSpPr>
            <a:spLocks noGrp="1"/>
          </p:cNvSpPr>
          <p:nvPr>
            <p:ph type="sldNum" sz="quarter" idx="5"/>
          </p:nvPr>
        </p:nvSpPr>
        <p:spPr/>
        <p:txBody>
          <a:bodyPr/>
          <a:lstStyle/>
          <a:p>
            <a:fld id="{18BD2A31-3684-48F0-A015-08C756AA63D8}" type="slidenum">
              <a:rPr lang="fr-FR" smtClean="0"/>
              <a:t>18</a:t>
            </a:fld>
            <a:endParaRPr lang="fr-FR"/>
          </a:p>
        </p:txBody>
      </p:sp>
    </p:spTree>
    <p:extLst>
      <p:ext uri="{BB962C8B-B14F-4D97-AF65-F5344CB8AC3E}">
        <p14:creationId xmlns:p14="http://schemas.microsoft.com/office/powerpoint/2010/main" val="2155640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noProof="0" dirty="0">
                <a:latin typeface="Amazon Ember"/>
              </a:rPr>
              <a:t>Il pensiero complesso è animato da una tensione permanente tra l'aspirazione a un sapere non parcellizzato, non compartimentato, non riduttore </a:t>
            </a:r>
            <a:r>
              <a:rPr lang="it-IT" sz="1200" dirty="0">
                <a:latin typeface="Amazon Ember"/>
              </a:rPr>
              <a:t>e i</a:t>
            </a:r>
            <a:r>
              <a:rPr lang="it-IT" sz="1200" noProof="0" dirty="0">
                <a:latin typeface="Amazon Ember"/>
              </a:rPr>
              <a:t>l riconoscimento dell'incompiutezza e della non completezza di ogni conoscenza.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noProof="0" dirty="0">
                <a:latin typeface="Amazon Ember"/>
              </a:rPr>
              <a:t>La </a:t>
            </a:r>
            <a:r>
              <a:rPr lang="it-IT" sz="1200" noProof="0" dirty="0" err="1">
                <a:latin typeface="Amazon Ember"/>
              </a:rPr>
              <a:t>connaissance</a:t>
            </a:r>
            <a:r>
              <a:rPr lang="it-IT" sz="1200" noProof="0" dirty="0">
                <a:latin typeface="Amazon Ember"/>
              </a:rPr>
              <a:t> est de </a:t>
            </a:r>
            <a:r>
              <a:rPr lang="it-IT" sz="1200" noProof="0" dirty="0" err="1">
                <a:latin typeface="Amazon Ember"/>
              </a:rPr>
              <a:t>moins</a:t>
            </a:r>
            <a:r>
              <a:rPr lang="it-IT" sz="1200" noProof="0" dirty="0">
                <a:latin typeface="Amazon Ember"/>
              </a:rPr>
              <a:t> en </a:t>
            </a:r>
            <a:r>
              <a:rPr lang="it-IT" sz="1200" noProof="0" dirty="0" err="1">
                <a:latin typeface="Amazon Ember"/>
              </a:rPr>
              <a:t>moins</a:t>
            </a:r>
            <a:r>
              <a:rPr lang="it-IT" sz="1200" noProof="0" dirty="0">
                <a:latin typeface="Amazon Ember"/>
              </a:rPr>
              <a:t> </a:t>
            </a:r>
            <a:r>
              <a:rPr lang="it-IT" sz="1200" noProof="0" dirty="0" err="1">
                <a:latin typeface="Amazon Ember"/>
              </a:rPr>
              <a:t>faite</a:t>
            </a:r>
            <a:r>
              <a:rPr lang="it-IT" sz="1200" noProof="0" dirty="0">
                <a:latin typeface="Amazon Ember"/>
              </a:rPr>
              <a:t> pour </a:t>
            </a:r>
            <a:r>
              <a:rPr lang="it-IT" sz="1200" noProof="0" dirty="0" err="1">
                <a:latin typeface="Amazon Ember"/>
              </a:rPr>
              <a:t>être</a:t>
            </a:r>
            <a:r>
              <a:rPr lang="it-IT" sz="1200" noProof="0" dirty="0">
                <a:latin typeface="Amazon Ember"/>
              </a:rPr>
              <a:t> </a:t>
            </a:r>
            <a:r>
              <a:rPr lang="it-IT" sz="1200" noProof="0" dirty="0" err="1">
                <a:latin typeface="Amazon Ember"/>
              </a:rPr>
              <a:t>réfléchie</a:t>
            </a:r>
            <a:r>
              <a:rPr lang="it-IT" sz="1200" noProof="0" dirty="0">
                <a:latin typeface="Amazon Ember"/>
              </a:rPr>
              <a:t> et </a:t>
            </a:r>
            <a:r>
              <a:rPr lang="it-IT" sz="1200" noProof="0" dirty="0" err="1">
                <a:latin typeface="Amazon Ember"/>
              </a:rPr>
              <a:t>discuté</a:t>
            </a:r>
            <a:r>
              <a:rPr lang="it-IT" sz="1200" noProof="0" dirty="0">
                <a:latin typeface="Amazon Ember"/>
              </a:rPr>
              <a:t> par </a:t>
            </a:r>
            <a:r>
              <a:rPr lang="it-IT" sz="1200" noProof="0" dirty="0" err="1">
                <a:latin typeface="Amazon Ember"/>
              </a:rPr>
              <a:t>des</a:t>
            </a:r>
            <a:r>
              <a:rPr lang="it-IT" sz="1200" noProof="0" dirty="0">
                <a:latin typeface="Amazon Ember"/>
              </a:rPr>
              <a:t> esprits </a:t>
            </a:r>
            <a:r>
              <a:rPr lang="it-IT" sz="1200" noProof="0" dirty="0" err="1">
                <a:latin typeface="Amazon Ember"/>
              </a:rPr>
              <a:t>humains</a:t>
            </a:r>
            <a:r>
              <a:rPr lang="it-IT" sz="1200" noProof="0" dirty="0">
                <a:latin typeface="Amazon Ember"/>
              </a:rPr>
              <a:t>, de plus en plus </a:t>
            </a:r>
            <a:r>
              <a:rPr lang="it-IT" sz="1200" noProof="0" dirty="0" err="1">
                <a:latin typeface="Amazon Ember"/>
              </a:rPr>
              <a:t>faite</a:t>
            </a:r>
            <a:r>
              <a:rPr lang="it-IT" sz="1200" noProof="0" dirty="0">
                <a:latin typeface="Amazon Ember"/>
              </a:rPr>
              <a:t> pour </a:t>
            </a:r>
            <a:r>
              <a:rPr lang="it-IT" sz="1200" noProof="0" dirty="0" err="1">
                <a:latin typeface="Amazon Ember"/>
              </a:rPr>
              <a:t>être</a:t>
            </a:r>
            <a:r>
              <a:rPr lang="it-IT" sz="1200" noProof="0" dirty="0">
                <a:latin typeface="Amazon Ember"/>
              </a:rPr>
              <a:t> </a:t>
            </a:r>
            <a:r>
              <a:rPr lang="it-IT" sz="1200" noProof="0" dirty="0" err="1">
                <a:latin typeface="Amazon Ember"/>
              </a:rPr>
              <a:t>engrammées</a:t>
            </a:r>
            <a:r>
              <a:rPr lang="it-IT" sz="1200" noProof="0" dirty="0">
                <a:latin typeface="Amazon Ember"/>
              </a:rPr>
              <a:t> </a:t>
            </a:r>
            <a:r>
              <a:rPr lang="it-IT" sz="1200" noProof="0" dirty="0" err="1">
                <a:latin typeface="Amazon Ember"/>
              </a:rPr>
              <a:t>dans</a:t>
            </a:r>
            <a:r>
              <a:rPr lang="it-IT" sz="1200" noProof="0" dirty="0">
                <a:latin typeface="Amazon Ember"/>
              </a:rPr>
              <a:t> </a:t>
            </a:r>
            <a:r>
              <a:rPr lang="it-IT" sz="1200" noProof="0" dirty="0" err="1">
                <a:latin typeface="Amazon Ember"/>
              </a:rPr>
              <a:t>des</a:t>
            </a:r>
            <a:r>
              <a:rPr lang="it-IT" sz="1200" noProof="0" dirty="0">
                <a:latin typeface="Amazon Ember"/>
              </a:rPr>
              <a:t> </a:t>
            </a:r>
            <a:r>
              <a:rPr lang="it-IT" sz="1200" noProof="0" dirty="0" err="1">
                <a:latin typeface="Amazon Ember"/>
              </a:rPr>
              <a:t>mémoires</a:t>
            </a:r>
            <a:r>
              <a:rPr lang="it-IT" sz="1200" noProof="0" dirty="0">
                <a:latin typeface="Amazon Ember"/>
              </a:rPr>
              <a:t> </a:t>
            </a:r>
            <a:r>
              <a:rPr lang="it-IT" sz="1200" noProof="0" dirty="0" err="1">
                <a:latin typeface="Amazon Ember"/>
              </a:rPr>
              <a:t>informationnelles</a:t>
            </a:r>
            <a:r>
              <a:rPr lang="it-IT" sz="1200" noProof="0" dirty="0">
                <a:latin typeface="Amazon Ember"/>
              </a:rPr>
              <a:t> et </a:t>
            </a:r>
            <a:r>
              <a:rPr lang="it-IT" sz="1200" noProof="0" dirty="0" err="1">
                <a:latin typeface="Amazon Ember"/>
              </a:rPr>
              <a:t>manipulées</a:t>
            </a:r>
            <a:r>
              <a:rPr lang="it-IT" sz="1200" noProof="0" dirty="0">
                <a:latin typeface="Amazon Ember"/>
              </a:rPr>
              <a:t> par </a:t>
            </a:r>
            <a:r>
              <a:rPr lang="it-IT" sz="1200" noProof="0" dirty="0" err="1">
                <a:latin typeface="Amazon Ember"/>
              </a:rPr>
              <a:t>des</a:t>
            </a:r>
            <a:r>
              <a:rPr lang="it-IT" sz="1200" noProof="0" dirty="0">
                <a:latin typeface="Amazon Ember"/>
              </a:rPr>
              <a:t> </a:t>
            </a:r>
            <a:r>
              <a:rPr lang="it-IT" sz="1200" noProof="0" dirty="0" err="1">
                <a:latin typeface="Amazon Ember"/>
              </a:rPr>
              <a:t>puissances</a:t>
            </a:r>
            <a:r>
              <a:rPr lang="it-IT" sz="1200" noProof="0" dirty="0">
                <a:latin typeface="Amazon Ember"/>
              </a:rPr>
              <a:t> </a:t>
            </a:r>
            <a:r>
              <a:rPr lang="it-IT" sz="1200" noProof="0" dirty="0" err="1">
                <a:latin typeface="Amazon Ember"/>
              </a:rPr>
              <a:t>anonymes</a:t>
            </a:r>
            <a:r>
              <a:rPr lang="it-IT" sz="1200" noProof="0" dirty="0">
                <a:latin typeface="Amazon Ember"/>
              </a:rPr>
              <a:t>, </a:t>
            </a:r>
            <a:r>
              <a:rPr lang="it-IT" sz="1200" noProof="0" dirty="0" err="1">
                <a:latin typeface="Amazon Ember"/>
              </a:rPr>
              <a:t>au</a:t>
            </a:r>
            <a:r>
              <a:rPr lang="it-IT" sz="1200" noProof="0" dirty="0">
                <a:latin typeface="Amazon Ember"/>
              </a:rPr>
              <a:t> premier chef </a:t>
            </a:r>
            <a:r>
              <a:rPr lang="it-IT" sz="1200" noProof="0" dirty="0" err="1">
                <a:latin typeface="Amazon Ember"/>
              </a:rPr>
              <a:t>les</a:t>
            </a:r>
            <a:r>
              <a:rPr lang="it-IT" sz="1200" noProof="0" dirty="0">
                <a:latin typeface="Amazon Ember"/>
              </a:rPr>
              <a:t> </a:t>
            </a:r>
            <a:r>
              <a:rPr lang="it-IT" sz="1200" noProof="0" dirty="0" err="1">
                <a:latin typeface="Amazon Ember"/>
              </a:rPr>
              <a:t>États</a:t>
            </a:r>
            <a:r>
              <a:rPr lang="it-IT" sz="1200" noProof="0" dirty="0">
                <a:latin typeface="Amazon Ember"/>
              </a:rPr>
              <a:t>  p200</a:t>
            </a:r>
          </a:p>
          <a:p>
            <a:r>
              <a:rPr lang="it-IT" sz="1200" noProof="0" dirty="0"/>
              <a:t>La mission vitale de la </a:t>
            </a:r>
            <a:r>
              <a:rPr lang="it-IT" sz="1200" noProof="0" dirty="0" err="1"/>
              <a:t>connaissance</a:t>
            </a:r>
            <a:r>
              <a:rPr lang="it-IT" sz="1200" noProof="0" dirty="0"/>
              <a:t> </a:t>
            </a:r>
            <a:r>
              <a:rPr lang="it-IT" sz="1200" noProof="0" dirty="0" err="1"/>
              <a:t>comporte</a:t>
            </a:r>
            <a:r>
              <a:rPr lang="it-IT" sz="1200" noProof="0" dirty="0"/>
              <a:t> </a:t>
            </a:r>
            <a:r>
              <a:rPr lang="it-IT" sz="1200" noProof="0" dirty="0" err="1"/>
              <a:t>ainsi</a:t>
            </a:r>
            <a:r>
              <a:rPr lang="it-IT" sz="1200" noProof="0" dirty="0"/>
              <a:t> la double </a:t>
            </a:r>
            <a:r>
              <a:rPr lang="it-IT" sz="1200" noProof="0" dirty="0" err="1"/>
              <a:t>contradictoire</a:t>
            </a:r>
            <a:r>
              <a:rPr lang="it-IT" sz="1200" noProof="0" dirty="0"/>
              <a:t> et </a:t>
            </a:r>
            <a:r>
              <a:rPr lang="it-IT" sz="1200" noProof="0" dirty="0" err="1"/>
              <a:t>complémentaire</a:t>
            </a:r>
            <a:r>
              <a:rPr lang="it-IT" sz="1200" noProof="0" dirty="0"/>
              <a:t> </a:t>
            </a:r>
            <a:r>
              <a:rPr lang="it-IT" sz="1200" noProof="0" dirty="0" err="1"/>
              <a:t>exigences</a:t>
            </a:r>
            <a:r>
              <a:rPr lang="it-IT" sz="1200" noProof="0" dirty="0"/>
              <a:t>: </a:t>
            </a:r>
            <a:r>
              <a:rPr lang="it-IT" sz="1200" noProof="0" dirty="0" err="1"/>
              <a:t>simplifier</a:t>
            </a:r>
            <a:r>
              <a:rPr lang="it-IT" sz="1200" noProof="0" dirty="0"/>
              <a:t> et </a:t>
            </a:r>
            <a:r>
              <a:rPr lang="it-IT" sz="1200" noProof="0" dirty="0" err="1"/>
              <a:t>complexifier</a:t>
            </a:r>
            <a:r>
              <a:rPr lang="it-IT" sz="1200" noProof="0" dirty="0"/>
              <a:t> et </a:t>
            </a:r>
            <a:r>
              <a:rPr lang="it-IT" sz="1200" noProof="0" dirty="0" err="1"/>
              <a:t>les</a:t>
            </a:r>
            <a:r>
              <a:rPr lang="it-IT" sz="1200" noProof="0" dirty="0"/>
              <a:t> </a:t>
            </a:r>
            <a:r>
              <a:rPr lang="it-IT" sz="1200" noProof="0" dirty="0" err="1"/>
              <a:t>stratégies</a:t>
            </a:r>
            <a:r>
              <a:rPr lang="it-IT" sz="1200" noProof="0" dirty="0"/>
              <a:t> </a:t>
            </a:r>
            <a:r>
              <a:rPr lang="it-IT" sz="1200" noProof="0" dirty="0" err="1"/>
              <a:t>cognitives</a:t>
            </a:r>
            <a:r>
              <a:rPr lang="it-IT" sz="1200" noProof="0" dirty="0"/>
              <a:t> </a:t>
            </a:r>
            <a:r>
              <a:rPr lang="it-IT" sz="1200" noProof="0" dirty="0" err="1"/>
              <a:t>doivent</a:t>
            </a:r>
            <a:r>
              <a:rPr lang="it-IT" sz="1200" noProof="0" dirty="0"/>
              <a:t> </a:t>
            </a:r>
            <a:r>
              <a:rPr lang="it-IT" sz="1200" noProof="0" dirty="0" err="1"/>
              <a:t>combiner</a:t>
            </a:r>
            <a:r>
              <a:rPr lang="it-IT" sz="1200" noProof="0" dirty="0"/>
              <a:t>, </a:t>
            </a:r>
            <a:r>
              <a:rPr lang="it-IT" sz="1200" noProof="0" dirty="0" err="1"/>
              <a:t>alterner</a:t>
            </a:r>
            <a:r>
              <a:rPr lang="it-IT" sz="1200" noProof="0" dirty="0"/>
              <a:t> la </a:t>
            </a:r>
            <a:r>
              <a:rPr lang="it-IT" sz="1200" noProof="0" dirty="0" err="1"/>
              <a:t>voie</a:t>
            </a:r>
            <a:r>
              <a:rPr lang="it-IT" sz="1200" noProof="0" dirty="0"/>
              <a:t> de la </a:t>
            </a:r>
            <a:r>
              <a:rPr lang="it-IT" sz="1200" noProof="0" dirty="0" err="1"/>
              <a:t>simplification</a:t>
            </a:r>
            <a:r>
              <a:rPr lang="it-IT" sz="1200" noProof="0" dirty="0"/>
              <a:t> et celle de la </a:t>
            </a:r>
            <a:r>
              <a:rPr lang="it-IT" sz="1200" noProof="0" dirty="0" err="1"/>
              <a:t>complexification</a:t>
            </a:r>
            <a:r>
              <a:rPr lang="it-IT" sz="1200" noProof="0" dirty="0"/>
              <a:t>.  P.1241</a:t>
            </a:r>
          </a:p>
          <a:p>
            <a:r>
              <a:rPr lang="it-IT" sz="1200" noProof="0" dirty="0"/>
              <a:t>La </a:t>
            </a:r>
            <a:r>
              <a:rPr lang="it-IT" sz="1200" b="1" noProof="0" dirty="0" err="1"/>
              <a:t>curiosité</a:t>
            </a:r>
            <a:r>
              <a:rPr lang="it-IT" sz="1200" noProof="0" dirty="0"/>
              <a:t> Une </a:t>
            </a:r>
            <a:r>
              <a:rPr lang="it-IT" sz="1200" noProof="0" dirty="0" err="1"/>
              <a:t>pulsion</a:t>
            </a:r>
            <a:r>
              <a:rPr lang="it-IT" sz="1200" noProof="0" dirty="0"/>
              <a:t> </a:t>
            </a:r>
            <a:r>
              <a:rPr lang="it-IT" sz="1200" noProof="0" dirty="0" err="1"/>
              <a:t>exploratrice</a:t>
            </a:r>
            <a:r>
              <a:rPr lang="it-IT" sz="1200" noProof="0" dirty="0"/>
              <a:t> </a:t>
            </a:r>
            <a:r>
              <a:rPr lang="it-IT" sz="1200" noProof="0" dirty="0" err="1"/>
              <a:t>ou</a:t>
            </a:r>
            <a:r>
              <a:rPr lang="it-IT" sz="1200" noProof="0" dirty="0"/>
              <a:t> cognitive, </a:t>
            </a:r>
            <a:r>
              <a:rPr lang="it-IT" sz="1200" noProof="0" dirty="0" err="1"/>
              <a:t>dépourvue</a:t>
            </a:r>
            <a:r>
              <a:rPr lang="it-IT" sz="1200" noProof="0" dirty="0"/>
              <a:t> de </a:t>
            </a:r>
            <a:r>
              <a:rPr lang="it-IT" sz="1200" noProof="0" dirty="0" err="1"/>
              <a:t>toute</a:t>
            </a:r>
            <a:r>
              <a:rPr lang="it-IT" sz="1200" noProof="0" dirty="0"/>
              <a:t> </a:t>
            </a:r>
            <a:r>
              <a:rPr lang="it-IT" sz="1200" noProof="0" dirty="0" err="1"/>
              <a:t>utilité</a:t>
            </a:r>
            <a:r>
              <a:rPr lang="it-IT" sz="1200" noProof="0" dirty="0"/>
              <a:t> </a:t>
            </a:r>
            <a:r>
              <a:rPr lang="it-IT" sz="1200" noProof="0" dirty="0" err="1"/>
              <a:t>immédiate</a:t>
            </a:r>
            <a:r>
              <a:rPr lang="it-IT" sz="1200" noProof="0" dirty="0"/>
              <a:t>. </a:t>
            </a:r>
            <a:r>
              <a:rPr lang="it-IT" sz="1200" noProof="0" dirty="0" err="1"/>
              <a:t>Satisfaction</a:t>
            </a:r>
            <a:r>
              <a:rPr lang="it-IT" sz="1200" noProof="0" dirty="0"/>
              <a:t> </a:t>
            </a:r>
            <a:r>
              <a:rPr lang="it-IT" sz="1200" noProof="0" dirty="0" err="1"/>
              <a:t>proprement</a:t>
            </a:r>
            <a:r>
              <a:rPr lang="it-IT" sz="1200" noProof="0" dirty="0"/>
              <a:t> cognitive, de </a:t>
            </a:r>
            <a:r>
              <a:rPr lang="it-IT" sz="1200" noProof="0" dirty="0" err="1"/>
              <a:t>découverte</a:t>
            </a:r>
            <a:r>
              <a:rPr lang="it-IT" sz="1200" noProof="0" dirty="0"/>
              <a:t> et d'</a:t>
            </a:r>
            <a:r>
              <a:rPr lang="it-IT" sz="1200" noProof="0" dirty="0" err="1"/>
              <a:t>examen</a:t>
            </a:r>
            <a:r>
              <a:rPr lang="it-IT" sz="1200" noProof="0" dirty="0"/>
              <a:t>, </a:t>
            </a:r>
            <a:r>
              <a:rPr lang="it-IT" sz="1200" noProof="0" dirty="0" err="1"/>
              <a:t>autrement</a:t>
            </a:r>
            <a:r>
              <a:rPr lang="it-IT" sz="1200" noProof="0" dirty="0"/>
              <a:t> </a:t>
            </a:r>
            <a:r>
              <a:rPr lang="it-IT" sz="1200" noProof="0" dirty="0" err="1"/>
              <a:t>dit</a:t>
            </a:r>
            <a:r>
              <a:rPr lang="it-IT" sz="1200" noProof="0" dirty="0"/>
              <a:t> le </a:t>
            </a:r>
            <a:r>
              <a:rPr lang="it-IT" sz="1200" noProof="0" dirty="0" err="1"/>
              <a:t>désir</a:t>
            </a:r>
            <a:r>
              <a:rPr lang="it-IT" sz="1200" noProof="0" dirty="0"/>
              <a:t> et le </a:t>
            </a:r>
            <a:r>
              <a:rPr lang="it-IT" sz="1200" noProof="0" dirty="0" err="1"/>
              <a:t>plaisir</a:t>
            </a:r>
            <a:r>
              <a:rPr lang="it-IT" sz="1200" noProof="0" dirty="0"/>
              <a:t> de </a:t>
            </a:r>
            <a:r>
              <a:rPr lang="it-IT" sz="1200" noProof="0" dirty="0" err="1"/>
              <a:t>connaître</a:t>
            </a:r>
            <a:r>
              <a:rPr lang="it-IT" sz="1200" noProof="0" dirty="0"/>
              <a:t>. </a:t>
            </a:r>
          </a:p>
          <a:p>
            <a:pPr marL="0" marR="0" lvl="0" indent="0" algn="l" defTabSz="914400" rtl="0" eaLnBrk="1" fontAlgn="auto" latinLnBrk="0" hangingPunct="1">
              <a:lnSpc>
                <a:spcPct val="100000"/>
              </a:lnSpc>
              <a:spcBef>
                <a:spcPts val="0"/>
              </a:spcBef>
              <a:spcAft>
                <a:spcPts val="0"/>
              </a:spcAft>
              <a:buClrTx/>
              <a:buSzTx/>
              <a:buFontTx/>
              <a:buNone/>
              <a:tabLst/>
              <a:defRPr/>
            </a:pPr>
            <a:br>
              <a:rPr lang="it-IT" sz="1200" noProof="0" dirty="0">
                <a:latin typeface="Amazon Ember"/>
              </a:rPr>
            </a:br>
            <a:endParaRPr lang="fr-FR" dirty="0"/>
          </a:p>
        </p:txBody>
      </p:sp>
      <p:sp>
        <p:nvSpPr>
          <p:cNvPr id="4" name="Segnaposto numero diapositiva 3"/>
          <p:cNvSpPr>
            <a:spLocks noGrp="1"/>
          </p:cNvSpPr>
          <p:nvPr>
            <p:ph type="sldNum" sz="quarter" idx="5"/>
          </p:nvPr>
        </p:nvSpPr>
        <p:spPr/>
        <p:txBody>
          <a:bodyPr/>
          <a:lstStyle/>
          <a:p>
            <a:fld id="{18BD2A31-3684-48F0-A015-08C756AA63D8}" type="slidenum">
              <a:rPr lang="fr-FR" smtClean="0"/>
              <a:t>21</a:t>
            </a:fld>
            <a:endParaRPr lang="fr-FR"/>
          </a:p>
        </p:txBody>
      </p:sp>
    </p:spTree>
    <p:extLst>
      <p:ext uri="{BB962C8B-B14F-4D97-AF65-F5344CB8AC3E}">
        <p14:creationId xmlns:p14="http://schemas.microsoft.com/office/powerpoint/2010/main" val="1906280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8BD2A31-3684-48F0-A015-08C756AA63D8}" type="slidenum">
              <a:rPr lang="fr-FR" smtClean="0"/>
              <a:t>23</a:t>
            </a:fld>
            <a:endParaRPr lang="fr-FR"/>
          </a:p>
        </p:txBody>
      </p:sp>
    </p:spTree>
    <p:extLst>
      <p:ext uri="{BB962C8B-B14F-4D97-AF65-F5344CB8AC3E}">
        <p14:creationId xmlns:p14="http://schemas.microsoft.com/office/powerpoint/2010/main" val="3080825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i="0" noProof="0" dirty="0">
                <a:solidFill>
                  <a:srgbClr val="0F1111"/>
                </a:solidFill>
                <a:effectLst/>
                <a:latin typeface="Amazon Ember"/>
              </a:rPr>
              <a:t>Nous </a:t>
            </a:r>
            <a:r>
              <a:rPr lang="it-IT" b="0" i="0" noProof="0" dirty="0" err="1">
                <a:solidFill>
                  <a:srgbClr val="0F1111"/>
                </a:solidFill>
                <a:effectLst/>
                <a:latin typeface="Amazon Ember"/>
              </a:rPr>
              <a:t>voici</a:t>
            </a:r>
            <a:r>
              <a:rPr lang="it-IT" b="0" i="0" noProof="0" dirty="0">
                <a:solidFill>
                  <a:srgbClr val="0F1111"/>
                </a:solidFill>
                <a:effectLst/>
                <a:latin typeface="Amazon Ember"/>
              </a:rPr>
              <a:t> sur la </a:t>
            </a:r>
            <a:r>
              <a:rPr lang="it-IT" b="0" i="0" noProof="0" dirty="0" err="1">
                <a:solidFill>
                  <a:srgbClr val="0F1111"/>
                </a:solidFill>
                <a:effectLst/>
                <a:latin typeface="Amazon Ember"/>
              </a:rPr>
              <a:t>minuscule</a:t>
            </a:r>
            <a:r>
              <a:rPr lang="it-IT" b="0" i="0" noProof="0" dirty="0">
                <a:solidFill>
                  <a:srgbClr val="0F1111"/>
                </a:solidFill>
                <a:effectLst/>
                <a:latin typeface="Amazon Ember"/>
              </a:rPr>
              <a:t> </a:t>
            </a:r>
            <a:r>
              <a:rPr lang="it-IT" b="0" i="0" noProof="0" dirty="0" err="1">
                <a:solidFill>
                  <a:srgbClr val="0F1111"/>
                </a:solidFill>
                <a:effectLst/>
                <a:latin typeface="Amazon Ember"/>
              </a:rPr>
              <a:t>pellicule</a:t>
            </a:r>
            <a:r>
              <a:rPr lang="it-IT" b="0" i="0" noProof="0" dirty="0">
                <a:solidFill>
                  <a:srgbClr val="0F1111"/>
                </a:solidFill>
                <a:effectLst/>
                <a:latin typeface="Amazon Ember"/>
              </a:rPr>
              <a:t> de vie </a:t>
            </a:r>
            <a:r>
              <a:rPr lang="it-IT" b="0" i="0" noProof="0" dirty="0" err="1">
                <a:solidFill>
                  <a:srgbClr val="0F1111"/>
                </a:solidFill>
                <a:effectLst/>
                <a:latin typeface="Amazon Ember"/>
              </a:rPr>
              <a:t>entourant</a:t>
            </a:r>
            <a:r>
              <a:rPr lang="it-IT" b="0" i="0" noProof="0" dirty="0">
                <a:solidFill>
                  <a:srgbClr val="0F1111"/>
                </a:solidFill>
                <a:effectLst/>
                <a:latin typeface="Amazon Ember"/>
              </a:rPr>
              <a:t> la </a:t>
            </a:r>
            <a:r>
              <a:rPr lang="it-IT" b="0" i="0" noProof="0" dirty="0" err="1">
                <a:solidFill>
                  <a:srgbClr val="0F1111"/>
                </a:solidFill>
                <a:effectLst/>
                <a:latin typeface="Amazon Ember"/>
              </a:rPr>
              <a:t>minuscule</a:t>
            </a:r>
            <a:r>
              <a:rPr lang="it-IT" b="0" i="0" noProof="0" dirty="0">
                <a:solidFill>
                  <a:srgbClr val="0F1111"/>
                </a:solidFill>
                <a:effectLst/>
                <a:latin typeface="Amazon Ember"/>
              </a:rPr>
              <a:t> </a:t>
            </a:r>
            <a:r>
              <a:rPr lang="it-IT" b="0" i="0" noProof="0" dirty="0" err="1">
                <a:solidFill>
                  <a:srgbClr val="0F1111"/>
                </a:solidFill>
                <a:effectLst/>
                <a:latin typeface="Amazon Ember"/>
              </a:rPr>
              <a:t>planète</a:t>
            </a:r>
            <a:r>
              <a:rPr lang="it-IT" b="0" i="0" noProof="0" dirty="0">
                <a:solidFill>
                  <a:srgbClr val="0F1111"/>
                </a:solidFill>
                <a:effectLst/>
                <a:latin typeface="Amazon Ember"/>
              </a:rPr>
              <a:t> </a:t>
            </a:r>
            <a:r>
              <a:rPr lang="it-IT" b="0" i="0" noProof="0" dirty="0" err="1">
                <a:solidFill>
                  <a:srgbClr val="0F1111"/>
                </a:solidFill>
                <a:effectLst/>
                <a:latin typeface="Amazon Ember"/>
              </a:rPr>
              <a:t>perdue</a:t>
            </a:r>
            <a:r>
              <a:rPr lang="it-IT" b="0" i="0" noProof="0" dirty="0">
                <a:solidFill>
                  <a:srgbClr val="0F1111"/>
                </a:solidFill>
                <a:effectLst/>
                <a:latin typeface="Amazon Ember"/>
              </a:rPr>
              <a:t> </a:t>
            </a:r>
            <a:r>
              <a:rPr lang="it-IT" b="0" i="0" noProof="0" dirty="0" err="1">
                <a:solidFill>
                  <a:srgbClr val="0F1111"/>
                </a:solidFill>
                <a:effectLst/>
                <a:latin typeface="Amazon Ember"/>
              </a:rPr>
              <a:t>dans</a:t>
            </a:r>
            <a:r>
              <a:rPr lang="it-IT" b="0" i="0" noProof="0" dirty="0">
                <a:solidFill>
                  <a:srgbClr val="0F1111"/>
                </a:solidFill>
                <a:effectLst/>
                <a:latin typeface="Amazon Ember"/>
              </a:rPr>
              <a:t> le </a:t>
            </a:r>
            <a:r>
              <a:rPr lang="it-IT" b="0" i="0" noProof="0" dirty="0" err="1">
                <a:solidFill>
                  <a:srgbClr val="0F1111"/>
                </a:solidFill>
                <a:effectLst/>
                <a:latin typeface="Amazon Ember"/>
              </a:rPr>
              <a:t>gigantisme</a:t>
            </a:r>
            <a:r>
              <a:rPr lang="it-IT" b="0" i="0" noProof="0" dirty="0">
                <a:solidFill>
                  <a:srgbClr val="0F1111"/>
                </a:solidFill>
                <a:effectLst/>
                <a:latin typeface="Amazon Ember"/>
              </a:rPr>
              <a:t> </a:t>
            </a:r>
            <a:r>
              <a:rPr lang="it-IT" b="0" i="0" noProof="0" dirty="0" err="1">
                <a:solidFill>
                  <a:srgbClr val="0F1111"/>
                </a:solidFill>
                <a:effectLst/>
                <a:latin typeface="Amazon Ember"/>
              </a:rPr>
              <a:t>univers</a:t>
            </a:r>
            <a:r>
              <a:rPr lang="it-IT" b="0" i="0" noProof="0" dirty="0">
                <a:solidFill>
                  <a:srgbClr val="0F1111"/>
                </a:solidFill>
                <a:effectLst/>
                <a:latin typeface="Amazon Ember"/>
              </a:rPr>
              <a:t>. </a:t>
            </a:r>
            <a:r>
              <a:rPr lang="it-IT" b="0" i="0" noProof="0" dirty="0" err="1">
                <a:solidFill>
                  <a:srgbClr val="0F1111"/>
                </a:solidFill>
                <a:effectLst/>
                <a:latin typeface="Amazon Ember"/>
              </a:rPr>
              <a:t>Cette</a:t>
            </a:r>
            <a:r>
              <a:rPr lang="it-IT" b="0" i="0" noProof="0" dirty="0">
                <a:solidFill>
                  <a:srgbClr val="0F1111"/>
                </a:solidFill>
                <a:effectLst/>
                <a:latin typeface="Amazon Ember"/>
              </a:rPr>
              <a:t> </a:t>
            </a:r>
            <a:r>
              <a:rPr lang="it-IT" b="0" i="0" noProof="0" dirty="0" err="1">
                <a:solidFill>
                  <a:srgbClr val="0F1111"/>
                </a:solidFill>
                <a:effectLst/>
                <a:latin typeface="Amazon Ember"/>
              </a:rPr>
              <a:t>planète</a:t>
            </a:r>
            <a:r>
              <a:rPr lang="it-IT" b="0" i="0" noProof="0" dirty="0">
                <a:solidFill>
                  <a:srgbClr val="0F1111"/>
                </a:solidFill>
                <a:effectLst/>
                <a:latin typeface="Amazon Ember"/>
              </a:rPr>
              <a:t> est </a:t>
            </a:r>
            <a:r>
              <a:rPr lang="it-IT" b="0" i="0" noProof="0" dirty="0" err="1">
                <a:solidFill>
                  <a:srgbClr val="0F1111"/>
                </a:solidFill>
                <a:effectLst/>
                <a:latin typeface="Amazon Ember"/>
              </a:rPr>
              <a:t>pourtant</a:t>
            </a:r>
            <a:r>
              <a:rPr lang="it-IT" b="0" i="0" noProof="0" dirty="0">
                <a:solidFill>
                  <a:srgbClr val="0F1111"/>
                </a:solidFill>
                <a:effectLst/>
                <a:latin typeface="Amazon Ember"/>
              </a:rPr>
              <a:t> un monde, le </a:t>
            </a:r>
            <a:r>
              <a:rPr lang="it-IT" b="0" i="0" noProof="0" dirty="0" err="1">
                <a:solidFill>
                  <a:srgbClr val="0F1111"/>
                </a:solidFill>
                <a:effectLst/>
                <a:latin typeface="Amazon Ember"/>
              </a:rPr>
              <a:t>nôtre</a:t>
            </a:r>
            <a:r>
              <a:rPr lang="it-IT" b="0" i="0" noProof="0" dirty="0">
                <a:solidFill>
                  <a:srgbClr val="0F1111"/>
                </a:solidFill>
                <a:effectLst/>
                <a:latin typeface="Amazon Ember"/>
              </a:rPr>
              <a:t>. Nous </a:t>
            </a:r>
            <a:r>
              <a:rPr lang="it-IT" b="0" i="0" noProof="0" dirty="0" err="1">
                <a:solidFill>
                  <a:srgbClr val="0F1111"/>
                </a:solidFill>
                <a:effectLst/>
                <a:latin typeface="Amazon Ember"/>
              </a:rPr>
              <a:t>découvrons</a:t>
            </a:r>
            <a:r>
              <a:rPr lang="it-IT" b="0" i="0" noProof="0" dirty="0">
                <a:solidFill>
                  <a:srgbClr val="0F1111"/>
                </a:solidFill>
                <a:effectLst/>
                <a:latin typeface="Amazon Ember"/>
              </a:rPr>
              <a:t> </a:t>
            </a:r>
            <a:r>
              <a:rPr lang="it-IT" b="0" i="0" noProof="0" dirty="0" err="1">
                <a:solidFill>
                  <a:srgbClr val="0F1111"/>
                </a:solidFill>
                <a:effectLst/>
                <a:latin typeface="Amazon Ember"/>
              </a:rPr>
              <a:t>les</a:t>
            </a:r>
            <a:r>
              <a:rPr lang="it-IT" b="0" i="0" noProof="0" dirty="0">
                <a:solidFill>
                  <a:srgbClr val="0F1111"/>
                </a:solidFill>
                <a:effectLst/>
                <a:latin typeface="Amazon Ember"/>
              </a:rPr>
              <a:t> secrets de </a:t>
            </a:r>
            <a:r>
              <a:rPr lang="it-IT" b="0" i="0" noProof="0" dirty="0" err="1">
                <a:solidFill>
                  <a:srgbClr val="0F1111"/>
                </a:solidFill>
                <a:effectLst/>
                <a:latin typeface="Amazon Ember"/>
              </a:rPr>
              <a:t>notre</a:t>
            </a:r>
            <a:r>
              <a:rPr lang="it-IT" b="0" i="0" noProof="0" dirty="0">
                <a:solidFill>
                  <a:srgbClr val="0F1111"/>
                </a:solidFill>
                <a:effectLst/>
                <a:latin typeface="Amazon Ember"/>
              </a:rPr>
              <a:t> </a:t>
            </a:r>
            <a:r>
              <a:rPr lang="it-IT" b="0" i="0" noProof="0" dirty="0" err="1">
                <a:solidFill>
                  <a:srgbClr val="0F1111"/>
                </a:solidFill>
                <a:effectLst/>
                <a:latin typeface="Amazon Ember"/>
              </a:rPr>
              <a:t>arbre</a:t>
            </a:r>
            <a:r>
              <a:rPr lang="it-IT" b="0" i="0" noProof="0" dirty="0">
                <a:solidFill>
                  <a:srgbClr val="0F1111"/>
                </a:solidFill>
                <a:effectLst/>
                <a:latin typeface="Amazon Ember"/>
              </a:rPr>
              <a:t> </a:t>
            </a:r>
            <a:r>
              <a:rPr lang="it-IT" b="0" i="0" noProof="0" dirty="0" err="1">
                <a:solidFill>
                  <a:srgbClr val="0F1111"/>
                </a:solidFill>
                <a:effectLst/>
                <a:latin typeface="Amazon Ember"/>
              </a:rPr>
              <a:t>généalogique</a:t>
            </a:r>
            <a:r>
              <a:rPr lang="it-IT" b="0" i="0" noProof="0" dirty="0">
                <a:solidFill>
                  <a:srgbClr val="0F1111"/>
                </a:solidFill>
                <a:effectLst/>
                <a:latin typeface="Amazon Ember"/>
              </a:rPr>
              <a:t> et de </a:t>
            </a:r>
            <a:r>
              <a:rPr lang="it-IT" b="0" i="0" noProof="0" dirty="0" err="1">
                <a:solidFill>
                  <a:srgbClr val="0F1111"/>
                </a:solidFill>
                <a:effectLst/>
                <a:latin typeface="Amazon Ember"/>
              </a:rPr>
              <a:t>notre</a:t>
            </a:r>
            <a:r>
              <a:rPr lang="it-IT" b="0" i="0" noProof="0" dirty="0">
                <a:solidFill>
                  <a:srgbClr val="0F1111"/>
                </a:solidFill>
                <a:effectLst/>
                <a:latin typeface="Amazon Ember"/>
              </a:rPr>
              <a:t> carte d'</a:t>
            </a:r>
            <a:r>
              <a:rPr lang="it-IT" b="0" i="0" noProof="0" dirty="0" err="1">
                <a:solidFill>
                  <a:srgbClr val="0F1111"/>
                </a:solidFill>
                <a:effectLst/>
                <a:latin typeface="Amazon Ember"/>
              </a:rPr>
              <a:t>identité</a:t>
            </a:r>
            <a:r>
              <a:rPr lang="it-IT" b="0" i="0" noProof="0" dirty="0">
                <a:solidFill>
                  <a:srgbClr val="0F1111"/>
                </a:solidFill>
                <a:effectLst/>
                <a:latin typeface="Amazon Ember"/>
              </a:rPr>
              <a:t> </a:t>
            </a:r>
            <a:r>
              <a:rPr lang="it-IT" b="0" i="0" noProof="0" dirty="0" err="1">
                <a:solidFill>
                  <a:srgbClr val="0F1111"/>
                </a:solidFill>
                <a:effectLst/>
                <a:latin typeface="Amazon Ember"/>
              </a:rPr>
              <a:t>terrienne</a:t>
            </a:r>
            <a:r>
              <a:rPr lang="it-IT" b="0" i="0" noProof="0" dirty="0">
                <a:solidFill>
                  <a:srgbClr val="0F1111"/>
                </a:solidFill>
                <a:effectLst/>
                <a:latin typeface="Amazon Ember"/>
              </a:rPr>
              <a:t>, qui nous font </a:t>
            </a:r>
            <a:r>
              <a:rPr lang="it-IT" b="0" i="0" noProof="0" dirty="0" err="1">
                <a:solidFill>
                  <a:srgbClr val="0F1111"/>
                </a:solidFill>
                <a:effectLst/>
                <a:latin typeface="Amazon Ember"/>
              </a:rPr>
              <a:t>reconnaître</a:t>
            </a:r>
            <a:r>
              <a:rPr lang="it-IT" b="0" i="0" noProof="0" dirty="0">
                <a:solidFill>
                  <a:srgbClr val="0F1111"/>
                </a:solidFill>
                <a:effectLst/>
                <a:latin typeface="Amazon Ember"/>
              </a:rPr>
              <a:t> </a:t>
            </a:r>
            <a:r>
              <a:rPr lang="it-IT" b="0" i="0" noProof="0" dirty="0" err="1">
                <a:solidFill>
                  <a:srgbClr val="0F1111"/>
                </a:solidFill>
                <a:effectLst/>
                <a:latin typeface="Amazon Ember"/>
              </a:rPr>
              <a:t>notre</a:t>
            </a:r>
            <a:r>
              <a:rPr lang="it-IT" b="0" i="0" noProof="0" dirty="0">
                <a:solidFill>
                  <a:srgbClr val="0F1111"/>
                </a:solidFill>
                <a:effectLst/>
                <a:latin typeface="Amazon Ember"/>
              </a:rPr>
              <a:t> matrie terrestre </a:t>
            </a:r>
            <a:r>
              <a:rPr lang="it-IT" b="0" i="0" noProof="0" dirty="0" err="1">
                <a:solidFill>
                  <a:srgbClr val="0F1111"/>
                </a:solidFill>
                <a:effectLst/>
                <a:latin typeface="Amazon Ember"/>
              </a:rPr>
              <a:t>au</a:t>
            </a:r>
            <a:r>
              <a:rPr lang="it-IT" b="0" i="0" noProof="0" dirty="0">
                <a:solidFill>
                  <a:srgbClr val="0F1111"/>
                </a:solidFill>
                <a:effectLst/>
                <a:latin typeface="Amazon Ember"/>
              </a:rPr>
              <a:t> moment </a:t>
            </a:r>
            <a:r>
              <a:rPr lang="it-IT" b="0" i="0" noProof="0" dirty="0" err="1">
                <a:solidFill>
                  <a:srgbClr val="0F1111"/>
                </a:solidFill>
                <a:effectLst/>
                <a:latin typeface="Amazon Ember"/>
              </a:rPr>
              <a:t>où</a:t>
            </a:r>
            <a:r>
              <a:rPr lang="it-IT" b="0" i="0" noProof="0" dirty="0">
                <a:solidFill>
                  <a:srgbClr val="0F1111"/>
                </a:solidFill>
                <a:effectLst/>
                <a:latin typeface="Amazon Ember"/>
              </a:rPr>
              <a:t> </a:t>
            </a:r>
            <a:r>
              <a:rPr lang="it-IT" b="0" i="0" noProof="0" dirty="0" err="1">
                <a:solidFill>
                  <a:srgbClr val="0F1111"/>
                </a:solidFill>
                <a:effectLst/>
                <a:latin typeface="Amazon Ember"/>
              </a:rPr>
              <a:t>les</a:t>
            </a:r>
            <a:r>
              <a:rPr lang="it-IT" b="0" i="0" noProof="0" dirty="0">
                <a:solidFill>
                  <a:srgbClr val="0F1111"/>
                </a:solidFill>
                <a:effectLst/>
                <a:latin typeface="Amazon Ember"/>
              </a:rPr>
              <a:t> </a:t>
            </a:r>
            <a:r>
              <a:rPr lang="it-IT" b="0" i="0" noProof="0" dirty="0" err="1">
                <a:solidFill>
                  <a:srgbClr val="0F1111"/>
                </a:solidFill>
                <a:effectLst/>
                <a:latin typeface="Amazon Ember"/>
              </a:rPr>
              <a:t>sociétés</a:t>
            </a:r>
            <a:r>
              <a:rPr lang="it-IT" b="0" i="0" noProof="0" dirty="0">
                <a:solidFill>
                  <a:srgbClr val="0F1111"/>
                </a:solidFill>
                <a:effectLst/>
                <a:latin typeface="Amazon Ember"/>
              </a:rPr>
              <a:t> </a:t>
            </a:r>
            <a:r>
              <a:rPr lang="it-IT" b="0" i="0" noProof="0" dirty="0" err="1">
                <a:solidFill>
                  <a:srgbClr val="0F1111"/>
                </a:solidFill>
                <a:effectLst/>
                <a:latin typeface="Amazon Ember"/>
              </a:rPr>
              <a:t>éparses</a:t>
            </a:r>
            <a:r>
              <a:rPr lang="it-IT" b="0" i="0" noProof="0" dirty="0">
                <a:solidFill>
                  <a:srgbClr val="0F1111"/>
                </a:solidFill>
                <a:effectLst/>
                <a:latin typeface="Amazon Ember"/>
              </a:rPr>
              <a:t> sur le globe </a:t>
            </a:r>
            <a:r>
              <a:rPr lang="it-IT" b="0" i="0" noProof="0" dirty="0" err="1">
                <a:solidFill>
                  <a:srgbClr val="0F1111"/>
                </a:solidFill>
                <a:effectLst/>
                <a:latin typeface="Amazon Ember"/>
              </a:rPr>
              <a:t>sont</a:t>
            </a:r>
            <a:r>
              <a:rPr lang="it-IT" b="0" i="0" noProof="0" dirty="0">
                <a:solidFill>
                  <a:srgbClr val="0F1111"/>
                </a:solidFill>
                <a:effectLst/>
                <a:latin typeface="Amazon Ember"/>
              </a:rPr>
              <a:t> </a:t>
            </a:r>
            <a:r>
              <a:rPr lang="it-IT" b="0" i="0" noProof="0" dirty="0" err="1">
                <a:solidFill>
                  <a:srgbClr val="0F1111"/>
                </a:solidFill>
                <a:effectLst/>
                <a:latin typeface="Amazon Ember"/>
              </a:rPr>
              <a:t>devenues</a:t>
            </a:r>
            <a:r>
              <a:rPr lang="it-IT" b="0" i="0" noProof="0" dirty="0">
                <a:solidFill>
                  <a:srgbClr val="0F1111"/>
                </a:solidFill>
                <a:effectLst/>
                <a:latin typeface="Amazon Ember"/>
              </a:rPr>
              <a:t> </a:t>
            </a:r>
            <a:r>
              <a:rPr lang="it-IT" b="0" i="0" noProof="0" dirty="0" err="1">
                <a:solidFill>
                  <a:srgbClr val="0F1111"/>
                </a:solidFill>
                <a:effectLst/>
                <a:latin typeface="Amazon Ember"/>
              </a:rPr>
              <a:t>interdépendantes</a:t>
            </a:r>
            <a:r>
              <a:rPr lang="it-IT" b="0" i="0" noProof="0" dirty="0">
                <a:solidFill>
                  <a:srgbClr val="0F1111"/>
                </a:solidFill>
                <a:effectLst/>
                <a:latin typeface="Amazon Ember"/>
              </a:rPr>
              <a:t> et </a:t>
            </a:r>
            <a:r>
              <a:rPr lang="it-IT" b="0" i="0" noProof="0" dirty="0" err="1">
                <a:solidFill>
                  <a:srgbClr val="0F1111"/>
                </a:solidFill>
                <a:effectLst/>
                <a:latin typeface="Amazon Ember"/>
              </a:rPr>
              <a:t>où</a:t>
            </a:r>
            <a:r>
              <a:rPr lang="it-IT" b="0" i="0" noProof="0" dirty="0">
                <a:solidFill>
                  <a:srgbClr val="0F1111"/>
                </a:solidFill>
                <a:effectLst/>
                <a:latin typeface="Amazon Ember"/>
              </a:rPr>
              <a:t> se </a:t>
            </a:r>
            <a:r>
              <a:rPr lang="it-IT" b="0" i="0" noProof="0" dirty="0" err="1">
                <a:solidFill>
                  <a:srgbClr val="0F1111"/>
                </a:solidFill>
                <a:effectLst/>
                <a:latin typeface="Amazon Ember"/>
              </a:rPr>
              <a:t>joue</a:t>
            </a:r>
            <a:r>
              <a:rPr lang="it-IT" b="0" i="0" noProof="0" dirty="0">
                <a:solidFill>
                  <a:srgbClr val="0F1111"/>
                </a:solidFill>
                <a:effectLst/>
                <a:latin typeface="Amazon Ember"/>
              </a:rPr>
              <a:t> </a:t>
            </a:r>
            <a:r>
              <a:rPr lang="it-IT" b="0" i="0" noProof="0" dirty="0" err="1">
                <a:solidFill>
                  <a:srgbClr val="0F1111"/>
                </a:solidFill>
                <a:effectLst/>
                <a:latin typeface="Amazon Ember"/>
              </a:rPr>
              <a:t>collectivement</a:t>
            </a:r>
            <a:r>
              <a:rPr lang="it-IT" b="0" i="0" noProof="0" dirty="0">
                <a:solidFill>
                  <a:srgbClr val="0F1111"/>
                </a:solidFill>
                <a:effectLst/>
                <a:latin typeface="Amazon Ember"/>
              </a:rPr>
              <a:t> le </a:t>
            </a:r>
            <a:r>
              <a:rPr lang="it-IT" b="0" i="0" noProof="0" dirty="0" err="1">
                <a:solidFill>
                  <a:srgbClr val="0F1111"/>
                </a:solidFill>
                <a:effectLst/>
                <a:latin typeface="Amazon Ember"/>
              </a:rPr>
              <a:t>destin</a:t>
            </a:r>
            <a:r>
              <a:rPr lang="it-IT" b="0" i="0" noProof="0" dirty="0">
                <a:solidFill>
                  <a:srgbClr val="0F1111"/>
                </a:solidFill>
                <a:effectLst/>
                <a:latin typeface="Amazon Ember"/>
              </a:rPr>
              <a:t> de </a:t>
            </a:r>
            <a:r>
              <a:rPr lang="it-IT" b="0" i="0" noProof="0" dirty="0" err="1">
                <a:solidFill>
                  <a:srgbClr val="0F1111"/>
                </a:solidFill>
                <a:effectLst/>
                <a:latin typeface="Amazon Ember"/>
              </a:rPr>
              <a:t>l'humanité</a:t>
            </a:r>
            <a:r>
              <a:rPr lang="it-IT" b="0" i="0" noProof="0" dirty="0">
                <a:solidFill>
                  <a:srgbClr val="0F1111"/>
                </a:solidFill>
                <a:effectLst/>
                <a:latin typeface="Amazon Ember"/>
              </a:rPr>
              <a:t>. </a:t>
            </a:r>
          </a:p>
          <a:p>
            <a:endParaRPr lang="fr-FR" dirty="0"/>
          </a:p>
        </p:txBody>
      </p:sp>
      <p:sp>
        <p:nvSpPr>
          <p:cNvPr id="4" name="Segnaposto numero diapositiva 3"/>
          <p:cNvSpPr>
            <a:spLocks noGrp="1"/>
          </p:cNvSpPr>
          <p:nvPr>
            <p:ph type="sldNum" sz="quarter" idx="5"/>
          </p:nvPr>
        </p:nvSpPr>
        <p:spPr/>
        <p:txBody>
          <a:bodyPr/>
          <a:lstStyle/>
          <a:p>
            <a:fld id="{18BD2A31-3684-48F0-A015-08C756AA63D8}" type="slidenum">
              <a:rPr lang="fr-FR" smtClean="0"/>
              <a:t>24</a:t>
            </a:fld>
            <a:endParaRPr lang="fr-FR"/>
          </a:p>
        </p:txBody>
      </p:sp>
    </p:spTree>
    <p:extLst>
      <p:ext uri="{BB962C8B-B14F-4D97-AF65-F5344CB8AC3E}">
        <p14:creationId xmlns:p14="http://schemas.microsoft.com/office/powerpoint/2010/main" val="1133193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dirty="0"/>
          </a:p>
        </p:txBody>
      </p:sp>
      <p:sp>
        <p:nvSpPr>
          <p:cNvPr id="4" name="Segnaposto numero diapositiva 3"/>
          <p:cNvSpPr>
            <a:spLocks noGrp="1"/>
          </p:cNvSpPr>
          <p:nvPr>
            <p:ph type="sldNum" sz="quarter" idx="5"/>
          </p:nvPr>
        </p:nvSpPr>
        <p:spPr/>
        <p:txBody>
          <a:bodyPr/>
          <a:lstStyle/>
          <a:p>
            <a:fld id="{18BD2A31-3684-48F0-A015-08C756AA63D8}" type="slidenum">
              <a:rPr lang="fr-FR" smtClean="0"/>
              <a:t>27</a:t>
            </a:fld>
            <a:endParaRPr lang="fr-FR"/>
          </a:p>
        </p:txBody>
      </p:sp>
    </p:spTree>
    <p:extLst>
      <p:ext uri="{BB962C8B-B14F-4D97-AF65-F5344CB8AC3E}">
        <p14:creationId xmlns:p14="http://schemas.microsoft.com/office/powerpoint/2010/main" val="1865038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2F1F3D47-D8A0-451B-80E3-0B3DC9B5C486}" type="datetime1">
              <a:rPr lang="fr-FR" smtClean="0"/>
              <a:t>01/05/2025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916F6E4-6F12-4E2D-AB8B-C203F07B6A9D}" type="slidenum">
              <a:rPr lang="fr-FR" smtClean="0"/>
              <a:t>‹N›</a:t>
            </a:fld>
            <a:endParaRPr lang="fr-FR"/>
          </a:p>
        </p:txBody>
      </p:sp>
    </p:spTree>
    <p:extLst>
      <p:ext uri="{BB962C8B-B14F-4D97-AF65-F5344CB8AC3E}">
        <p14:creationId xmlns:p14="http://schemas.microsoft.com/office/powerpoint/2010/main" val="864803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6E07E43-D550-4B09-AC8B-A2AE4F58BE36}" type="datetime1">
              <a:rPr lang="fr-FR" smtClean="0"/>
              <a:t>01/05/2025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916F6E4-6F12-4E2D-AB8B-C203F07B6A9D}" type="slidenum">
              <a:rPr lang="fr-FR" smtClean="0"/>
              <a:t>‹N›</a:t>
            </a:fld>
            <a:endParaRPr lang="fr-FR"/>
          </a:p>
        </p:txBody>
      </p:sp>
    </p:spTree>
    <p:extLst>
      <p:ext uri="{BB962C8B-B14F-4D97-AF65-F5344CB8AC3E}">
        <p14:creationId xmlns:p14="http://schemas.microsoft.com/office/powerpoint/2010/main" val="1812026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2B78ACA-947D-41AF-A091-E305C0D06A61}" type="datetime1">
              <a:rPr lang="fr-FR" smtClean="0"/>
              <a:t>01/05/2025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916F6E4-6F12-4E2D-AB8B-C203F07B6A9D}" type="slidenum">
              <a:rPr lang="fr-FR" smtClean="0"/>
              <a:t>‹N›</a:t>
            </a:fld>
            <a:endParaRPr lang="fr-FR"/>
          </a:p>
        </p:txBody>
      </p:sp>
    </p:spTree>
    <p:extLst>
      <p:ext uri="{BB962C8B-B14F-4D97-AF65-F5344CB8AC3E}">
        <p14:creationId xmlns:p14="http://schemas.microsoft.com/office/powerpoint/2010/main" val="71915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6D9706C-DAEF-428F-8607-25AFD8440F31}" type="datetime1">
              <a:rPr lang="fr-FR" smtClean="0"/>
              <a:t>01/05/2025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916F6E4-6F12-4E2D-AB8B-C203F07B6A9D}" type="slidenum">
              <a:rPr lang="fr-FR" smtClean="0"/>
              <a:t>‹N›</a:t>
            </a:fld>
            <a:endParaRPr lang="fr-FR"/>
          </a:p>
        </p:txBody>
      </p:sp>
    </p:spTree>
    <p:extLst>
      <p:ext uri="{BB962C8B-B14F-4D97-AF65-F5344CB8AC3E}">
        <p14:creationId xmlns:p14="http://schemas.microsoft.com/office/powerpoint/2010/main" val="2862548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0C658FB-F9A7-4208-81CC-A294F378AEF1}" type="datetime1">
              <a:rPr lang="fr-FR" smtClean="0"/>
              <a:t>01/05/2025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916F6E4-6F12-4E2D-AB8B-C203F07B6A9D}" type="slidenum">
              <a:rPr lang="fr-FR" smtClean="0"/>
              <a:t>‹N›</a:t>
            </a:fld>
            <a:endParaRPr lang="fr-FR"/>
          </a:p>
        </p:txBody>
      </p:sp>
    </p:spTree>
    <p:extLst>
      <p:ext uri="{BB962C8B-B14F-4D97-AF65-F5344CB8AC3E}">
        <p14:creationId xmlns:p14="http://schemas.microsoft.com/office/powerpoint/2010/main" val="3676258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3C7A2182-A34F-4257-BB5E-FF94DF8A9650}" type="datetime1">
              <a:rPr lang="fr-FR" smtClean="0"/>
              <a:t>01/05/2025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916F6E4-6F12-4E2D-AB8B-C203F07B6A9D}" type="slidenum">
              <a:rPr lang="fr-FR" smtClean="0"/>
              <a:t>‹N›</a:t>
            </a:fld>
            <a:endParaRPr lang="fr-FR"/>
          </a:p>
        </p:txBody>
      </p:sp>
    </p:spTree>
    <p:extLst>
      <p:ext uri="{BB962C8B-B14F-4D97-AF65-F5344CB8AC3E}">
        <p14:creationId xmlns:p14="http://schemas.microsoft.com/office/powerpoint/2010/main" val="2886721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7841B76-BF36-4F37-8BB2-92506E81891B}" type="datetime1">
              <a:rPr lang="fr-FR" smtClean="0"/>
              <a:t>01/05/2025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916F6E4-6F12-4E2D-AB8B-C203F07B6A9D}" type="slidenum">
              <a:rPr lang="fr-FR" smtClean="0"/>
              <a:t>‹N›</a:t>
            </a:fld>
            <a:endParaRPr lang="fr-FR"/>
          </a:p>
        </p:txBody>
      </p:sp>
    </p:spTree>
    <p:extLst>
      <p:ext uri="{BB962C8B-B14F-4D97-AF65-F5344CB8AC3E}">
        <p14:creationId xmlns:p14="http://schemas.microsoft.com/office/powerpoint/2010/main" val="640351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F044842E-EB8C-4DA9-9976-5E3B5C87B8BA}" type="datetime1">
              <a:rPr lang="fr-FR" smtClean="0"/>
              <a:t>01/05/2025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916F6E4-6F12-4E2D-AB8B-C203F07B6A9D}" type="slidenum">
              <a:rPr lang="fr-FR" smtClean="0"/>
              <a:t>‹N›</a:t>
            </a:fld>
            <a:endParaRPr lang="fr-FR"/>
          </a:p>
        </p:txBody>
      </p:sp>
    </p:spTree>
    <p:extLst>
      <p:ext uri="{BB962C8B-B14F-4D97-AF65-F5344CB8AC3E}">
        <p14:creationId xmlns:p14="http://schemas.microsoft.com/office/powerpoint/2010/main" val="517460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1B398-3695-4DD8-A50D-C571C423EE45}" type="datetime1">
              <a:rPr lang="fr-FR" smtClean="0"/>
              <a:t>01/05/2025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916F6E4-6F12-4E2D-AB8B-C203F07B6A9D}" type="slidenum">
              <a:rPr lang="fr-FR" smtClean="0"/>
              <a:t>‹N›</a:t>
            </a:fld>
            <a:endParaRPr lang="fr-FR"/>
          </a:p>
        </p:txBody>
      </p:sp>
    </p:spTree>
    <p:extLst>
      <p:ext uri="{BB962C8B-B14F-4D97-AF65-F5344CB8AC3E}">
        <p14:creationId xmlns:p14="http://schemas.microsoft.com/office/powerpoint/2010/main" val="4270336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AA2A32D-3877-4C0C-A048-389E1AA59E46}" type="datetime1">
              <a:rPr lang="fr-FR" smtClean="0"/>
              <a:t>01/05/2025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916F6E4-6F12-4E2D-AB8B-C203F07B6A9D}" type="slidenum">
              <a:rPr lang="fr-FR" smtClean="0"/>
              <a:t>‹N›</a:t>
            </a:fld>
            <a:endParaRPr lang="fr-FR"/>
          </a:p>
        </p:txBody>
      </p:sp>
    </p:spTree>
    <p:extLst>
      <p:ext uri="{BB962C8B-B14F-4D97-AF65-F5344CB8AC3E}">
        <p14:creationId xmlns:p14="http://schemas.microsoft.com/office/powerpoint/2010/main" val="1101494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1B35593-3510-4AFF-AB72-B99637D570FC}" type="datetime1">
              <a:rPr lang="fr-FR" smtClean="0"/>
              <a:t>01/05/2025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916F6E4-6F12-4E2D-AB8B-C203F07B6A9D}" type="slidenum">
              <a:rPr lang="fr-FR" smtClean="0"/>
              <a:t>‹N›</a:t>
            </a:fld>
            <a:endParaRPr lang="fr-FR"/>
          </a:p>
        </p:txBody>
      </p:sp>
    </p:spTree>
    <p:extLst>
      <p:ext uri="{BB962C8B-B14F-4D97-AF65-F5344CB8AC3E}">
        <p14:creationId xmlns:p14="http://schemas.microsoft.com/office/powerpoint/2010/main" val="2994762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AEE06A-AE7E-41F1-903E-497CAF56D023}" type="datetime1">
              <a:rPr lang="fr-FR" smtClean="0"/>
              <a:t>01/05/2025</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916F6E4-6F12-4E2D-AB8B-C203F07B6A9D}" type="slidenum">
              <a:rPr lang="fr-FR" smtClean="0"/>
              <a:t>‹N›</a:t>
            </a:fld>
            <a:endParaRPr lang="fr-FR"/>
          </a:p>
        </p:txBody>
      </p:sp>
    </p:spTree>
    <p:extLst>
      <p:ext uri="{BB962C8B-B14F-4D97-AF65-F5344CB8AC3E}">
        <p14:creationId xmlns:p14="http://schemas.microsoft.com/office/powerpoint/2010/main" val="97664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7wwd9F_KP3I&amp;t=796s"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2.png"/><Relationship Id="rId2" Type="http://schemas.openxmlformats.org/officeDocument/2006/relationships/image" Target="../media/image21.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210.png"/><Relationship Id="rId4" Type="http://schemas.openxmlformats.org/officeDocument/2006/relationships/image" Target="../media/image180.png"/><Relationship Id="rId9" Type="http://schemas.openxmlformats.org/officeDocument/2006/relationships/customXml" Target="../ink/ink4.xml"/><Relationship Id="rId1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fr.wikipedia.org/wiki/1995" TargetMode="External"/><Relationship Id="rId3" Type="http://schemas.openxmlformats.org/officeDocument/2006/relationships/hyperlink" Target="https://fr.wikipedia.org/wiki/%C3%89ditions_du_Seuil" TargetMode="External"/><Relationship Id="rId7" Type="http://schemas.openxmlformats.org/officeDocument/2006/relationships/hyperlink" Target="https://fr.wikipedia.org/wiki/1991" TargetMode="External"/><Relationship Id="rId2" Type="http://schemas.openxmlformats.org/officeDocument/2006/relationships/hyperlink" Target="https://fr.wikipedia.org/wiki/1977" TargetMode="External"/><Relationship Id="rId1" Type="http://schemas.openxmlformats.org/officeDocument/2006/relationships/slideLayout" Target="../slideLayouts/slideLayout2.xml"/><Relationship Id="rId6" Type="http://schemas.openxmlformats.org/officeDocument/2006/relationships/hyperlink" Target="https://fr.wikipedia.org/wiki/1986" TargetMode="External"/><Relationship Id="rId5" Type="http://schemas.openxmlformats.org/officeDocument/2006/relationships/hyperlink" Target="https://fr.wikipedia.org/wiki/1980" TargetMode="External"/><Relationship Id="rId10" Type="http://schemas.openxmlformats.org/officeDocument/2006/relationships/hyperlink" Target="https://fr.wikipedia.org/wiki/2004" TargetMode="External"/><Relationship Id="rId4" Type="http://schemas.openxmlformats.org/officeDocument/2006/relationships/hyperlink" Target="https://fr.wikipedia.org/wiki/1981" TargetMode="External"/><Relationship Id="rId9" Type="http://schemas.openxmlformats.org/officeDocument/2006/relationships/hyperlink" Target="https://fr.wikipedia.org/wiki/2001"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it.wikipedia.org/wiki/A_Beautiful_Mind" TargetMode="External"/><Relationship Id="rId3" Type="http://schemas.openxmlformats.org/officeDocument/2006/relationships/hyperlink" Target="https://www.youtube.com/watch?v=VoZ4D5H3AXM" TargetMode="External"/><Relationship Id="rId7" Type="http://schemas.openxmlformats.org/officeDocument/2006/relationships/hyperlink" Target="https://www.youtube.com/watch?v=VwXLBq9vtsE" TargetMode="External"/><Relationship Id="rId2" Type="http://schemas.openxmlformats.org/officeDocument/2006/relationships/hyperlink" Target="https://www.youtube.com/watch?v=zixqdWfvAP0" TargetMode="External"/><Relationship Id="rId1" Type="http://schemas.openxmlformats.org/officeDocument/2006/relationships/slideLayout" Target="../slideLayouts/slideLayout2.xml"/><Relationship Id="rId6" Type="http://schemas.openxmlformats.org/officeDocument/2006/relationships/hyperlink" Target="https://www.youtube.com/watch?v=qw_V7E9_z6Y" TargetMode="External"/><Relationship Id="rId5" Type="http://schemas.openxmlformats.org/officeDocument/2006/relationships/hyperlink" Target="https://www.youtube.com/watch?v=NbFzRRmpkrY" TargetMode="External"/><Relationship Id="rId4" Type="http://schemas.openxmlformats.org/officeDocument/2006/relationships/hyperlink" Target="https://www.youtube.com/watch?v=7wwd9F_KP3I&amp;t=796s" TargetMode="External"/><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youtu.be/R1XA4-lM7Y8?t=7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edificio, aria aperta, erba, giardino&#10;&#10;Il contenuto generato dall'IA potrebbe non essere corretto.">
            <a:extLst>
              <a:ext uri="{FF2B5EF4-FFF2-40B4-BE49-F238E27FC236}">
                <a16:creationId xmlns:a16="http://schemas.microsoft.com/office/drawing/2014/main" id="{73A64881-8E57-92B1-53C3-34691FDB24E0}"/>
              </a:ext>
            </a:extLst>
          </p:cNvPr>
          <p:cNvPicPr>
            <a:picLocks noChangeAspect="1"/>
          </p:cNvPicPr>
          <p:nvPr/>
        </p:nvPicPr>
        <p:blipFill>
          <a:blip r:embed="rId2">
            <a:extLst>
              <a:ext uri="{28A0092B-C50C-407E-A947-70E740481C1C}">
                <a14:useLocalDpi xmlns:a14="http://schemas.microsoft.com/office/drawing/2010/main" val="0"/>
              </a:ext>
            </a:extLst>
          </a:blip>
          <a:srcRect t="6118" b="9507"/>
          <a:stretch/>
        </p:blipFill>
        <p:spPr>
          <a:xfrm>
            <a:off x="-1" y="-2"/>
            <a:ext cx="6096001" cy="6858002"/>
          </a:xfrm>
          <a:prstGeom prst="rect">
            <a:avLst/>
          </a:prstGeom>
        </p:spPr>
      </p:pic>
      <p:sp>
        <p:nvSpPr>
          <p:cNvPr id="14" name="CasellaDiTesto 13">
            <a:extLst>
              <a:ext uri="{FF2B5EF4-FFF2-40B4-BE49-F238E27FC236}">
                <a16:creationId xmlns:a16="http://schemas.microsoft.com/office/drawing/2014/main" id="{AB11D846-4BE4-65BB-956E-4780FD17AEEC}"/>
              </a:ext>
            </a:extLst>
          </p:cNvPr>
          <p:cNvSpPr txBox="1"/>
          <p:nvPr/>
        </p:nvSpPr>
        <p:spPr>
          <a:xfrm>
            <a:off x="6280484" y="136525"/>
            <a:ext cx="5911516" cy="6721475"/>
          </a:xfrm>
          <a:prstGeom prst="rect">
            <a:avLst/>
          </a:prstGeom>
        </p:spPr>
        <p:txBody>
          <a:bodyPr vert="horz" lIns="91440" tIns="45720" rIns="91440" bIns="45720" rtlCol="0" anchor="ctr">
            <a:normAutofit/>
          </a:bodyPr>
          <a:lstStyle/>
          <a:p>
            <a:pPr defTabSz="914400">
              <a:lnSpc>
                <a:spcPct val="90000"/>
              </a:lnSpc>
              <a:spcAft>
                <a:spcPts val="600"/>
              </a:spcAft>
            </a:pPr>
            <a:r>
              <a:rPr lang="en-US" sz="2400" noProof="0" dirty="0"/>
              <a:t>" Si </a:t>
            </a:r>
            <a:r>
              <a:rPr lang="en-US" sz="2400" noProof="0" dirty="0" err="1"/>
              <a:t>vous</a:t>
            </a:r>
            <a:r>
              <a:rPr lang="en-US" sz="2400" noProof="0" dirty="0"/>
              <a:t> </a:t>
            </a:r>
            <a:r>
              <a:rPr lang="en-US" sz="2400" noProof="0" dirty="0" err="1"/>
              <a:t>fermez</a:t>
            </a:r>
            <a:r>
              <a:rPr lang="en-US" sz="2400" noProof="0" dirty="0"/>
              <a:t> la </a:t>
            </a:r>
            <a:r>
              <a:rPr lang="en-US" sz="2400" noProof="0" dirty="0" err="1"/>
              <a:t>porte</a:t>
            </a:r>
            <a:r>
              <a:rPr lang="en-US" sz="2400" noProof="0" dirty="0"/>
              <a:t> à </a:t>
            </a:r>
            <a:r>
              <a:rPr lang="en-US" sz="2400" noProof="0" dirty="0" err="1"/>
              <a:t>toutes</a:t>
            </a:r>
            <a:r>
              <a:rPr lang="en-US" sz="2400" noProof="0" dirty="0"/>
              <a:t> les </a:t>
            </a:r>
            <a:r>
              <a:rPr lang="en-US" sz="2400" noProof="0" dirty="0" err="1"/>
              <a:t>erreurs</a:t>
            </a:r>
            <a:r>
              <a:rPr lang="en-US" sz="2400" noProof="0" dirty="0"/>
              <a:t>,  la </a:t>
            </a:r>
            <a:r>
              <a:rPr lang="en-US" sz="2400" noProof="0" dirty="0" err="1"/>
              <a:t>vérité</a:t>
            </a:r>
            <a:r>
              <a:rPr lang="en-US" sz="2400" noProof="0" dirty="0"/>
              <a:t> </a:t>
            </a:r>
            <a:r>
              <a:rPr lang="en-US" sz="2400" noProof="0" dirty="0" err="1"/>
              <a:t>restera</a:t>
            </a:r>
            <a:r>
              <a:rPr lang="en-US" sz="2400" noProof="0" dirty="0"/>
              <a:t> dehors" </a:t>
            </a:r>
            <a:br>
              <a:rPr lang="en-US" sz="2400" noProof="0" dirty="0"/>
            </a:br>
            <a:r>
              <a:rPr lang="en-US" sz="2400" noProof="0" dirty="0"/>
              <a:t> </a:t>
            </a:r>
            <a:r>
              <a:rPr lang="en-US" sz="2000" spc="-60" noProof="0" dirty="0" err="1"/>
              <a:t>Rabindranàth</a:t>
            </a:r>
            <a:r>
              <a:rPr lang="en-US" sz="2000" spc="-60" noProof="0" dirty="0"/>
              <a:t> Tagore  (</a:t>
            </a:r>
            <a:r>
              <a:rPr lang="en-US" sz="2000" b="0" i="0" u="none" strike="noStrike" spc="-60" noProof="0" dirty="0">
                <a:effectLst/>
              </a:rPr>
              <a:t>Calcutta</a:t>
            </a:r>
            <a:r>
              <a:rPr lang="en-US" sz="2000" b="0" i="0" spc="-60" noProof="0" dirty="0">
                <a:effectLst/>
              </a:rPr>
              <a:t>, </a:t>
            </a:r>
            <a:r>
              <a:rPr lang="en-US" sz="2000" b="0" i="0" u="none" strike="noStrike" spc="-60" noProof="0" dirty="0">
                <a:effectLst/>
              </a:rPr>
              <a:t>1861</a:t>
            </a:r>
            <a:r>
              <a:rPr lang="en-US" sz="2000" b="0" i="0" spc="-60" noProof="0" dirty="0">
                <a:effectLst/>
              </a:rPr>
              <a:t>-</a:t>
            </a:r>
            <a:r>
              <a:rPr lang="en-US" sz="2000" b="0" i="0" u="none" strike="noStrike" spc="-60" noProof="0" dirty="0">
                <a:effectLst/>
              </a:rPr>
              <a:t>1941)</a:t>
            </a:r>
          </a:p>
          <a:p>
            <a:pPr defTabSz="914400">
              <a:lnSpc>
                <a:spcPct val="90000"/>
              </a:lnSpc>
              <a:spcAft>
                <a:spcPts val="600"/>
              </a:spcAft>
            </a:pPr>
            <a:endParaRPr lang="en-US" sz="2400" noProof="0" dirty="0"/>
          </a:p>
          <a:p>
            <a:pPr defTabSz="914400">
              <a:lnSpc>
                <a:spcPct val="90000"/>
              </a:lnSpc>
              <a:spcAft>
                <a:spcPts val="600"/>
              </a:spcAft>
            </a:pPr>
            <a:endParaRPr lang="en-US" sz="2400" noProof="0" dirty="0"/>
          </a:p>
          <a:p>
            <a:pPr defTabSz="914400">
              <a:lnSpc>
                <a:spcPct val="90000"/>
              </a:lnSpc>
              <a:spcAft>
                <a:spcPts val="600"/>
              </a:spcAft>
            </a:pPr>
            <a:r>
              <a:rPr lang="en-US" sz="2400" noProof="0" dirty="0"/>
              <a:t>"</a:t>
            </a:r>
            <a:r>
              <a:rPr lang="en-US" sz="2400" noProof="0" dirty="0" err="1"/>
              <a:t>Caminante</a:t>
            </a:r>
            <a:r>
              <a:rPr lang="en-US" sz="2400" noProof="0" dirty="0"/>
              <a:t> no hay </a:t>
            </a:r>
            <a:r>
              <a:rPr lang="en-US" sz="2400" noProof="0" dirty="0" err="1"/>
              <a:t>camino</a:t>
            </a:r>
            <a:r>
              <a:rPr lang="en-US" sz="2400" noProof="0" dirty="0"/>
              <a:t>, se </a:t>
            </a:r>
            <a:r>
              <a:rPr lang="en-US" sz="2400" noProof="0" dirty="0" err="1"/>
              <a:t>hace</a:t>
            </a:r>
            <a:r>
              <a:rPr lang="en-US" sz="2400" noProof="0" dirty="0"/>
              <a:t> </a:t>
            </a:r>
            <a:r>
              <a:rPr lang="en-US" sz="2400" noProof="0" dirty="0" err="1"/>
              <a:t>camino</a:t>
            </a:r>
            <a:r>
              <a:rPr lang="en-US" sz="2400" noProof="0" dirty="0"/>
              <a:t> al </a:t>
            </a:r>
            <a:r>
              <a:rPr lang="en-US" sz="2400" noProof="0" dirty="0" err="1"/>
              <a:t>andar</a:t>
            </a:r>
            <a:r>
              <a:rPr lang="en-US" sz="2400" noProof="0" dirty="0"/>
              <a:t>"</a:t>
            </a:r>
            <a:br>
              <a:rPr lang="en-US" sz="2400" noProof="0" dirty="0"/>
            </a:br>
            <a:r>
              <a:rPr lang="en-US" sz="2000" noProof="0" dirty="0"/>
              <a:t>Antonio Machado  (1875 – 1939)</a:t>
            </a:r>
          </a:p>
          <a:p>
            <a:pPr defTabSz="914400">
              <a:lnSpc>
                <a:spcPct val="90000"/>
              </a:lnSpc>
              <a:spcAft>
                <a:spcPts val="600"/>
              </a:spcAft>
            </a:pPr>
            <a:endParaRPr lang="en-US" sz="2400" noProof="0" dirty="0"/>
          </a:p>
          <a:p>
            <a:pPr defTabSz="914400">
              <a:lnSpc>
                <a:spcPct val="90000"/>
              </a:lnSpc>
              <a:spcAft>
                <a:spcPts val="600"/>
              </a:spcAft>
            </a:pPr>
            <a:endParaRPr lang="en-US" sz="2400" noProof="0" dirty="0"/>
          </a:p>
          <a:p>
            <a:pPr defTabSz="914400">
              <a:lnSpc>
                <a:spcPct val="90000"/>
              </a:lnSpc>
              <a:spcAft>
                <a:spcPts val="600"/>
              </a:spcAft>
            </a:pPr>
            <a:r>
              <a:rPr lang="en-US" sz="2400" noProof="0" dirty="0"/>
              <a:t>"Per </a:t>
            </a:r>
            <a:r>
              <a:rPr lang="en-US" sz="2400" noProof="0" dirty="0" err="1"/>
              <a:t>raggiungere</a:t>
            </a:r>
            <a:r>
              <a:rPr lang="en-US" sz="2400" noProof="0" dirty="0"/>
              <a:t> il punto </a:t>
            </a:r>
            <a:r>
              <a:rPr lang="en-US" sz="2400" noProof="0" dirty="0" err="1"/>
              <a:t>che</a:t>
            </a:r>
            <a:r>
              <a:rPr lang="en-US" sz="2400" noProof="0" dirty="0"/>
              <a:t> non </a:t>
            </a:r>
            <a:r>
              <a:rPr lang="en-US" sz="2400" noProof="0" dirty="0" err="1"/>
              <a:t>conosci</a:t>
            </a:r>
            <a:r>
              <a:rPr lang="en-US" sz="2400" noProof="0" dirty="0"/>
              <a:t>, devi </a:t>
            </a:r>
            <a:r>
              <a:rPr lang="en-US" sz="2400" noProof="0" dirty="0" err="1"/>
              <a:t>prendere</a:t>
            </a:r>
            <a:r>
              <a:rPr lang="en-US" sz="2400" noProof="0" dirty="0"/>
              <a:t> la </a:t>
            </a:r>
            <a:r>
              <a:rPr lang="en-US" sz="2400" noProof="0" dirty="0" err="1"/>
              <a:t>strada</a:t>
            </a:r>
            <a:r>
              <a:rPr lang="en-US" sz="2400" noProof="0" dirty="0"/>
              <a:t> </a:t>
            </a:r>
            <a:r>
              <a:rPr lang="en-US" sz="2400" noProof="0" dirty="0" err="1"/>
              <a:t>che</a:t>
            </a:r>
            <a:r>
              <a:rPr lang="en-US" sz="2400" noProof="0" dirty="0"/>
              <a:t> non </a:t>
            </a:r>
            <a:r>
              <a:rPr lang="en-US" sz="2400" noProof="0" dirty="0" err="1"/>
              <a:t>conosci</a:t>
            </a:r>
            <a:r>
              <a:rPr lang="en-US" sz="2400" noProof="0" dirty="0"/>
              <a:t>"   </a:t>
            </a:r>
            <a:br>
              <a:rPr lang="en-US" sz="2400" noProof="0" dirty="0"/>
            </a:br>
            <a:r>
              <a:rPr lang="es-ES" sz="2000" noProof="0" dirty="0"/>
              <a:t> San Juan de la Cruz </a:t>
            </a:r>
            <a:r>
              <a:rPr lang="en-US" sz="2000" noProof="0" dirty="0"/>
              <a:t>(</a:t>
            </a:r>
            <a:r>
              <a:rPr lang="es-ES" sz="2000" spc="-60" dirty="0"/>
              <a:t>1542–1591)</a:t>
            </a:r>
            <a:endParaRPr lang="en-US" sz="2000" spc="-60" dirty="0"/>
          </a:p>
        </p:txBody>
      </p:sp>
      <p:sp>
        <p:nvSpPr>
          <p:cNvPr id="2" name="Segnaposto numero diapositiva 1">
            <a:extLst>
              <a:ext uri="{FF2B5EF4-FFF2-40B4-BE49-F238E27FC236}">
                <a16:creationId xmlns:a16="http://schemas.microsoft.com/office/drawing/2014/main" id="{A0F52E5B-B1C2-EA07-D481-0DBA5AA36852}"/>
              </a:ext>
            </a:extLst>
          </p:cNvPr>
          <p:cNvSpPr>
            <a:spLocks noGrp="1"/>
          </p:cNvSpPr>
          <p:nvPr>
            <p:ph type="sldNum" sz="quarter" idx="12"/>
          </p:nvPr>
        </p:nvSpPr>
        <p:spPr>
          <a:xfrm>
            <a:off x="10657268" y="6356350"/>
            <a:ext cx="1275652" cy="365125"/>
          </a:xfrm>
        </p:spPr>
        <p:txBody>
          <a:bodyPr vert="horz" lIns="91440" tIns="45720" rIns="91440" bIns="45720" rtlCol="0" anchor="ctr">
            <a:normAutofit/>
          </a:bodyPr>
          <a:lstStyle/>
          <a:p>
            <a:pPr defTabSz="914400">
              <a:spcAft>
                <a:spcPts val="600"/>
              </a:spcAft>
              <a:defRPr/>
            </a:pPr>
            <a:fld id="{5916F6E4-6F12-4E2D-AB8B-C203F07B6A9D}" type="slidenum">
              <a:rPr lang="en-US">
                <a:solidFill>
                  <a:schemeClr val="tx1"/>
                </a:solidFill>
                <a:latin typeface="Calibri" panose="020F0502020204030204"/>
              </a:rPr>
              <a:pPr defTabSz="914400">
                <a:spcAft>
                  <a:spcPts val="600"/>
                </a:spcAft>
                <a:defRPr/>
              </a:pPr>
              <a:t>1</a:t>
            </a:fld>
            <a:endParaRPr lang="en-US">
              <a:solidFill>
                <a:schemeClr val="tx1"/>
              </a:solidFill>
              <a:latin typeface="Calibri" panose="020F0502020204030204"/>
            </a:endParaRPr>
          </a:p>
        </p:txBody>
      </p:sp>
    </p:spTree>
    <p:extLst>
      <p:ext uri="{BB962C8B-B14F-4D97-AF65-F5344CB8AC3E}">
        <p14:creationId xmlns:p14="http://schemas.microsoft.com/office/powerpoint/2010/main" val="2671059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noProof="0" dirty="0"/>
          </a:p>
        </p:txBody>
      </p:sp>
      <p:sp>
        <p:nvSpPr>
          <p:cNvPr id="2" name="Titolo 1">
            <a:extLst>
              <a:ext uri="{FF2B5EF4-FFF2-40B4-BE49-F238E27FC236}">
                <a16:creationId xmlns:a16="http://schemas.microsoft.com/office/drawing/2014/main" id="{38BB93B3-4F06-F50C-E108-86693788F953}"/>
              </a:ext>
            </a:extLst>
          </p:cNvPr>
          <p:cNvSpPr>
            <a:spLocks noGrp="1"/>
          </p:cNvSpPr>
          <p:nvPr>
            <p:ph type="title"/>
          </p:nvPr>
        </p:nvSpPr>
        <p:spPr>
          <a:xfrm>
            <a:off x="340775" y="443731"/>
            <a:ext cx="5102578" cy="1701158"/>
          </a:xfrm>
        </p:spPr>
        <p:txBody>
          <a:bodyPr>
            <a:normAutofit fontScale="90000"/>
          </a:bodyPr>
          <a:lstStyle/>
          <a:p>
            <a:r>
              <a:rPr lang="it-IT" sz="2400" noProof="0" dirty="0"/>
              <a:t>1960 - </a:t>
            </a:r>
            <a:r>
              <a:rPr lang="it-IT" sz="2400" dirty="0"/>
              <a:t>Edgar Morin, invitato da J. </a:t>
            </a:r>
            <a:r>
              <a:rPr lang="it-IT" sz="2400" dirty="0" err="1"/>
              <a:t>Monod</a:t>
            </a:r>
            <a:r>
              <a:rPr lang="it-IT" sz="2400" dirty="0"/>
              <a:t>,</a:t>
            </a:r>
            <a:r>
              <a:rPr lang="it-IT" sz="2400" noProof="0" dirty="0"/>
              <a:t> </a:t>
            </a:r>
            <a:r>
              <a:rPr lang="it-IT" sz="2400" dirty="0"/>
              <a:t>partecipa</a:t>
            </a:r>
            <a:r>
              <a:rPr lang="it-IT" sz="2400" noProof="0" dirty="0"/>
              <a:t> a un seminario internazionale presso l’Istituto Jonas Salk  a La Jolla </a:t>
            </a:r>
            <a:br>
              <a:rPr lang="it-IT" sz="2400" noProof="0" dirty="0"/>
            </a:br>
            <a:r>
              <a:rPr lang="it-IT" sz="2400" noProof="0" dirty="0"/>
              <a:t> Università di Berkeley </a:t>
            </a:r>
            <a:br>
              <a:rPr lang="it-IT" sz="2400" noProof="0" dirty="0"/>
            </a:br>
            <a:r>
              <a:rPr lang="it-IT" sz="2400" noProof="0" dirty="0"/>
              <a:t> California – Silicon </a:t>
            </a:r>
            <a:r>
              <a:rPr lang="it-IT" sz="2400" noProof="0" dirty="0" err="1"/>
              <a:t>valley</a:t>
            </a:r>
            <a:br>
              <a:rPr lang="it-IT" sz="2400" noProof="0" dirty="0"/>
            </a:br>
            <a:endParaRPr lang="it-IT" sz="2400" noProof="0" dirty="0"/>
          </a:p>
        </p:txBody>
      </p:sp>
      <p:pic>
        <p:nvPicPr>
          <p:cNvPr id="5" name="Immagine 4">
            <a:extLst>
              <a:ext uri="{FF2B5EF4-FFF2-40B4-BE49-F238E27FC236}">
                <a16:creationId xmlns:a16="http://schemas.microsoft.com/office/drawing/2014/main" id="{135FD4D5-FF51-EE10-809E-B2F0ED3AC21C}"/>
              </a:ext>
            </a:extLst>
          </p:cNvPr>
          <p:cNvPicPr>
            <a:picLocks noChangeAspect="1"/>
          </p:cNvPicPr>
          <p:nvPr/>
        </p:nvPicPr>
        <p:blipFill>
          <a:blip r:embed="rId2"/>
          <a:srcRect t="923" b="13126"/>
          <a:stretch/>
        </p:blipFill>
        <p:spPr>
          <a:xfrm>
            <a:off x="88902" y="229958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noProof="0" dirty="0"/>
          </a:p>
        </p:txBody>
      </p:sp>
      <p:sp>
        <p:nvSpPr>
          <p:cNvPr id="3" name="Segnaposto contenuto 2">
            <a:extLst>
              <a:ext uri="{FF2B5EF4-FFF2-40B4-BE49-F238E27FC236}">
                <a16:creationId xmlns:a16="http://schemas.microsoft.com/office/drawing/2014/main" id="{12943661-5AA2-57F2-EB34-67D164122796}"/>
              </a:ext>
            </a:extLst>
          </p:cNvPr>
          <p:cNvSpPr>
            <a:spLocks noGrp="1"/>
          </p:cNvSpPr>
          <p:nvPr>
            <p:ph idx="1"/>
          </p:nvPr>
        </p:nvSpPr>
        <p:spPr>
          <a:xfrm>
            <a:off x="5709976" y="344055"/>
            <a:ext cx="6141249" cy="984852"/>
          </a:xfrm>
        </p:spPr>
        <p:txBody>
          <a:bodyPr anchor="ctr">
            <a:normAutofit/>
          </a:bodyPr>
          <a:lstStyle/>
          <a:p>
            <a:pPr marL="0" indent="0">
              <a:buNone/>
            </a:pPr>
            <a:r>
              <a:rPr lang="it-IT" sz="2000" noProof="0" dirty="0"/>
              <a:t>Jacques </a:t>
            </a:r>
            <a:r>
              <a:rPr lang="it-IT" sz="2000" noProof="0" dirty="0" err="1"/>
              <a:t>Monod</a:t>
            </a:r>
            <a:r>
              <a:rPr lang="it-IT" sz="2000" noProof="0" dirty="0"/>
              <a:t>  </a:t>
            </a:r>
            <a:r>
              <a:rPr lang="it-IT" sz="2000" i="1" noProof="0" dirty="0"/>
              <a:t>Le </a:t>
            </a:r>
            <a:r>
              <a:rPr lang="it-IT" sz="2000" i="1" noProof="0" dirty="0" err="1"/>
              <a:t>hasard</a:t>
            </a:r>
            <a:r>
              <a:rPr lang="it-IT" sz="2000" i="1" noProof="0" dirty="0"/>
              <a:t> et la </a:t>
            </a:r>
            <a:r>
              <a:rPr lang="it-IT" sz="2000" i="1" noProof="0" dirty="0" err="1"/>
              <a:t>nécessité</a:t>
            </a:r>
            <a:r>
              <a:rPr lang="it-IT" sz="2000" i="1" noProof="0" dirty="0"/>
              <a:t>  </a:t>
            </a:r>
            <a:r>
              <a:rPr lang="it-IT" sz="2000" noProof="0" dirty="0"/>
              <a:t>1970</a:t>
            </a:r>
            <a:br>
              <a:rPr lang="it-IT" sz="2000" noProof="0" dirty="0"/>
            </a:br>
            <a:r>
              <a:rPr lang="it-IT" sz="2000" noProof="0" dirty="0"/>
              <a:t>(intense </a:t>
            </a:r>
            <a:r>
              <a:rPr lang="it-IT" sz="2000" noProof="0" dirty="0" err="1"/>
              <a:t>étude</a:t>
            </a:r>
            <a:r>
              <a:rPr lang="it-IT" sz="2000" noProof="0" dirty="0"/>
              <a:t> de la biologie et de la </a:t>
            </a:r>
            <a:r>
              <a:rPr lang="it-IT" sz="2000" noProof="0" dirty="0" err="1"/>
              <a:t>génétique</a:t>
            </a:r>
            <a:r>
              <a:rPr lang="it-IT" sz="2000" noProof="0" dirty="0"/>
              <a:t>)</a:t>
            </a:r>
          </a:p>
        </p:txBody>
      </p:sp>
      <p:sp>
        <p:nvSpPr>
          <p:cNvPr id="4" name="Segnaposto numero diapositiva 3">
            <a:extLst>
              <a:ext uri="{FF2B5EF4-FFF2-40B4-BE49-F238E27FC236}">
                <a16:creationId xmlns:a16="http://schemas.microsoft.com/office/drawing/2014/main" id="{9EA6821D-0786-4B4F-32B9-0CB9E38CE470}"/>
              </a:ext>
            </a:extLst>
          </p:cNvPr>
          <p:cNvSpPr>
            <a:spLocks noGrp="1"/>
          </p:cNvSpPr>
          <p:nvPr>
            <p:ph type="sldNum" sz="quarter" idx="12"/>
          </p:nvPr>
        </p:nvSpPr>
        <p:spPr>
          <a:xfrm>
            <a:off x="8610600" y="6356350"/>
            <a:ext cx="2743200" cy="365125"/>
          </a:xfrm>
        </p:spPr>
        <p:txBody>
          <a:bodyPr>
            <a:normAutofit/>
          </a:bodyPr>
          <a:lstStyle/>
          <a:p>
            <a:pPr>
              <a:spcAft>
                <a:spcPts val="600"/>
              </a:spcAft>
            </a:pPr>
            <a:fld id="{5916F6E4-6F12-4E2D-AB8B-C203F07B6A9D}" type="slidenum">
              <a:rPr lang="it-IT" noProof="0" smtClean="0"/>
              <a:pPr>
                <a:spcAft>
                  <a:spcPts val="600"/>
                </a:spcAft>
              </a:pPr>
              <a:t>10</a:t>
            </a:fld>
            <a:endParaRPr lang="it-IT" noProof="0" dirty="0"/>
          </a:p>
        </p:txBody>
      </p:sp>
    </p:spTree>
    <p:extLst>
      <p:ext uri="{BB962C8B-B14F-4D97-AF65-F5344CB8AC3E}">
        <p14:creationId xmlns:p14="http://schemas.microsoft.com/office/powerpoint/2010/main" val="2507169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3024A4-C85C-6609-2A93-D1BB374F6EE7}"/>
              </a:ext>
            </a:extLst>
          </p:cNvPr>
          <p:cNvSpPr>
            <a:spLocks noGrp="1"/>
          </p:cNvSpPr>
          <p:nvPr>
            <p:ph type="title"/>
          </p:nvPr>
        </p:nvSpPr>
        <p:spPr>
          <a:xfrm>
            <a:off x="928867" y="174269"/>
            <a:ext cx="10515600" cy="815493"/>
          </a:xfrm>
        </p:spPr>
        <p:txBody>
          <a:bodyPr>
            <a:normAutofit fontScale="90000"/>
          </a:bodyPr>
          <a:lstStyle/>
          <a:p>
            <a:r>
              <a:rPr lang="it-IT" dirty="0"/>
              <a:t>La dimensione ecologica</a:t>
            </a:r>
            <a:br>
              <a:rPr lang="it-IT" dirty="0"/>
            </a:br>
            <a:r>
              <a:rPr lang="it-IT" sz="3100" dirty="0"/>
              <a:t>Partecipazione e contributi a tappe significative</a:t>
            </a:r>
            <a:endParaRPr lang="it-IT" dirty="0"/>
          </a:p>
        </p:txBody>
      </p:sp>
      <p:sp>
        <p:nvSpPr>
          <p:cNvPr id="3" name="Segnaposto contenuto 2">
            <a:extLst>
              <a:ext uri="{FF2B5EF4-FFF2-40B4-BE49-F238E27FC236}">
                <a16:creationId xmlns:a16="http://schemas.microsoft.com/office/drawing/2014/main" id="{D39BEB65-D215-DEE0-231F-A8E1150E6EC0}"/>
              </a:ext>
            </a:extLst>
          </p:cNvPr>
          <p:cNvSpPr>
            <a:spLocks noGrp="1"/>
          </p:cNvSpPr>
          <p:nvPr>
            <p:ph idx="1"/>
          </p:nvPr>
        </p:nvSpPr>
        <p:spPr>
          <a:xfrm>
            <a:off x="347240" y="1142874"/>
            <a:ext cx="11678855" cy="5540857"/>
          </a:xfrm>
        </p:spPr>
        <p:txBody>
          <a:bodyPr>
            <a:normAutofit fontScale="92500" lnSpcReduction="10000"/>
          </a:bodyPr>
          <a:lstStyle/>
          <a:p>
            <a:endParaRPr lang="it-IT" b="1" i="1" noProof="0" dirty="0">
              <a:solidFill>
                <a:srgbClr val="202122"/>
              </a:solidFill>
              <a:highlight>
                <a:srgbClr val="FFFF00"/>
              </a:highlight>
              <a:latin typeface="Arial" panose="020B0604020202020204" pitchFamily="34" charset="0"/>
            </a:endParaRPr>
          </a:p>
          <a:p>
            <a:r>
              <a:rPr lang="it-IT" b="1" i="1" noProof="0" dirty="0" err="1">
                <a:solidFill>
                  <a:srgbClr val="202122"/>
                </a:solidFill>
                <a:highlight>
                  <a:srgbClr val="FFFF00"/>
                </a:highlight>
                <a:latin typeface="Arial" panose="020B0604020202020204" pitchFamily="34" charset="0"/>
              </a:rPr>
              <a:t>Colloque</a:t>
            </a:r>
            <a:r>
              <a:rPr lang="it-IT" b="1" i="1" noProof="0" dirty="0">
                <a:solidFill>
                  <a:srgbClr val="202122"/>
                </a:solidFill>
                <a:highlight>
                  <a:srgbClr val="FFFF00"/>
                </a:highlight>
                <a:latin typeface="Arial" panose="020B0604020202020204" pitchFamily="34" charset="0"/>
              </a:rPr>
              <a:t> de </a:t>
            </a:r>
            <a:r>
              <a:rPr lang="it-IT" b="1" i="1" noProof="0" dirty="0" err="1">
                <a:solidFill>
                  <a:srgbClr val="202122"/>
                </a:solidFill>
                <a:highlight>
                  <a:srgbClr val="FFFF00"/>
                </a:highlight>
                <a:latin typeface="Arial" panose="020B0604020202020204" pitchFamily="34" charset="0"/>
              </a:rPr>
              <a:t>Royaumont</a:t>
            </a:r>
            <a:r>
              <a:rPr lang="it-IT" b="1" i="1" noProof="0" dirty="0">
                <a:solidFill>
                  <a:srgbClr val="202122"/>
                </a:solidFill>
                <a:highlight>
                  <a:srgbClr val="FFFF00"/>
                </a:highlight>
                <a:latin typeface="Arial" panose="020B0604020202020204" pitchFamily="34" charset="0"/>
              </a:rPr>
              <a:t> </a:t>
            </a:r>
            <a:r>
              <a:rPr lang="it-IT" noProof="0" dirty="0">
                <a:highlight>
                  <a:srgbClr val="FFFF00"/>
                </a:highlight>
              </a:rPr>
              <a:t>1971/72  -  40 ricercatori con Jacques </a:t>
            </a:r>
            <a:r>
              <a:rPr lang="it-IT" noProof="0" dirty="0" err="1">
                <a:highlight>
                  <a:srgbClr val="FFFF00"/>
                </a:highlight>
              </a:rPr>
              <a:t>Monod</a:t>
            </a:r>
            <a:r>
              <a:rPr lang="it-IT" noProof="0" dirty="0">
                <a:highlight>
                  <a:srgbClr val="FFFF00"/>
                </a:highlight>
              </a:rPr>
              <a:t> – tema: «L'unità dell'uomo"</a:t>
            </a:r>
            <a:endParaRPr lang="it-IT" b="1" i="1" noProof="0" dirty="0">
              <a:solidFill>
                <a:srgbClr val="202122"/>
              </a:solidFill>
              <a:effectLst/>
              <a:highlight>
                <a:srgbClr val="FFFF00"/>
              </a:highlight>
              <a:latin typeface="Arial" panose="020B0604020202020204" pitchFamily="34" charset="0"/>
            </a:endParaRPr>
          </a:p>
          <a:p>
            <a:r>
              <a:rPr lang="it-IT" b="1" i="1" noProof="0" dirty="0">
                <a:solidFill>
                  <a:srgbClr val="202122"/>
                </a:solidFill>
                <a:highlight>
                  <a:srgbClr val="FFFF00"/>
                </a:highlight>
                <a:latin typeface="Arial" panose="020B0604020202020204" pitchFamily="34" charset="0"/>
              </a:rPr>
              <a:t>Appel de Vézelay </a:t>
            </a:r>
            <a:r>
              <a:rPr lang="it-IT" noProof="0" dirty="0">
                <a:highlight>
                  <a:srgbClr val="FFFF00"/>
                </a:highlight>
              </a:rPr>
              <a:t>1988  stati generali del pianeta: tracciare nuove prospettive per l’avventura umana e cercare le soluzioni più efficaci:</a:t>
            </a:r>
          </a:p>
          <a:p>
            <a:pPr lvl="1"/>
            <a:r>
              <a:rPr lang="it-IT" dirty="0">
                <a:highlight>
                  <a:srgbClr val="FFFF00"/>
                </a:highlight>
              </a:rPr>
              <a:t>per salvare gli equilibri vitali del pianeta</a:t>
            </a:r>
          </a:p>
          <a:p>
            <a:pPr lvl="1"/>
            <a:r>
              <a:rPr lang="it-IT" noProof="0" dirty="0">
                <a:highlight>
                  <a:srgbClr val="FFFF00"/>
                </a:highlight>
              </a:rPr>
              <a:t>individuare forme di sviluppo capaci di garantire a tutta l’umanità e alle generazioni future le condizioni per un’esistenza </a:t>
            </a:r>
            <a:r>
              <a:rPr lang="it-IT" noProof="0" dirty="0" err="1">
                <a:highlight>
                  <a:srgbClr val="FFFF00"/>
                </a:highlight>
              </a:rPr>
              <a:t>dgna</a:t>
            </a:r>
            <a:r>
              <a:rPr lang="it-IT" noProof="0" dirty="0">
                <a:highlight>
                  <a:srgbClr val="FFFF00"/>
                </a:highlight>
              </a:rPr>
              <a:t> e armoniosa</a:t>
            </a:r>
          </a:p>
          <a:p>
            <a:pPr lvl="1"/>
            <a:r>
              <a:rPr lang="it-IT" dirty="0">
                <a:highlight>
                  <a:srgbClr val="FFFF00"/>
                </a:highlight>
              </a:rPr>
              <a:t>per stabilire relazioni eque tra i paesi più industrializzati e gli altri</a:t>
            </a:r>
            <a:endParaRPr lang="it-IT" b="1" dirty="0">
              <a:highlight>
                <a:srgbClr val="FFFF00"/>
              </a:highlight>
            </a:endParaRPr>
          </a:p>
          <a:p>
            <a:endParaRPr lang="it-IT" sz="2800" noProof="0" dirty="0"/>
          </a:p>
          <a:p>
            <a:r>
              <a:rPr lang="it-IT" sz="2600" b="1" i="1" dirty="0">
                <a:solidFill>
                  <a:srgbClr val="202122"/>
                </a:solidFill>
                <a:latin typeface="Arial" panose="020B0604020202020204" pitchFamily="34" charset="0"/>
              </a:rPr>
              <a:t>Rapporto sui limiti dello sviluppo</a:t>
            </a:r>
            <a:r>
              <a:rPr lang="it-IT" sz="2600" dirty="0">
                <a:solidFill>
                  <a:srgbClr val="202122"/>
                </a:solidFill>
                <a:latin typeface="Arial" panose="020B0604020202020204" pitchFamily="34" charset="0"/>
              </a:rPr>
              <a:t>  1972 commissionato al </a:t>
            </a:r>
            <a:r>
              <a:rPr lang="it-IT" sz="2600" dirty="0">
                <a:latin typeface="Arial" panose="020B0604020202020204" pitchFamily="34" charset="0"/>
              </a:rPr>
              <a:t>MIT</a:t>
            </a:r>
            <a:r>
              <a:rPr lang="it-IT" sz="2600" dirty="0">
                <a:solidFill>
                  <a:srgbClr val="202122"/>
                </a:solidFill>
                <a:latin typeface="Arial" panose="020B0604020202020204" pitchFamily="34" charset="0"/>
              </a:rPr>
              <a:t> dal </a:t>
            </a:r>
            <a:r>
              <a:rPr lang="it-IT" sz="2600" dirty="0">
                <a:latin typeface="Arial" panose="020B0604020202020204" pitchFamily="34" charset="0"/>
              </a:rPr>
              <a:t>Club di Roma</a:t>
            </a:r>
            <a:endParaRPr lang="it-IT" sz="2600" noProof="0" dirty="0"/>
          </a:p>
          <a:p>
            <a:r>
              <a:rPr lang="it-IT" sz="2600" b="1" i="1" noProof="0" dirty="0">
                <a:solidFill>
                  <a:srgbClr val="202122"/>
                </a:solidFill>
                <a:latin typeface="Arial" panose="020B0604020202020204" pitchFamily="34" charset="0"/>
              </a:rPr>
              <a:t>ASVIS - Alleanza Italiana per lo Sviluppo Sostenibile </a:t>
            </a:r>
            <a:r>
              <a:rPr lang="it-IT" sz="2200" noProof="0" dirty="0">
                <a:solidFill>
                  <a:srgbClr val="202122"/>
                </a:solidFill>
                <a:latin typeface="Arial" panose="020B0604020202020204" pitchFamily="34" charset="0"/>
              </a:rPr>
              <a:t>2013</a:t>
            </a:r>
            <a:endParaRPr lang="it-IT" sz="2600" noProof="0" dirty="0">
              <a:solidFill>
                <a:srgbClr val="202122"/>
              </a:solidFill>
              <a:latin typeface="Arial" panose="020B0604020202020204" pitchFamily="34" charset="0"/>
            </a:endParaRPr>
          </a:p>
          <a:p>
            <a:r>
              <a:rPr lang="it-IT" sz="2600" b="1" i="1" noProof="0" dirty="0">
                <a:solidFill>
                  <a:srgbClr val="202122"/>
                </a:solidFill>
                <a:latin typeface="Arial" panose="020B0604020202020204" pitchFamily="34" charset="0"/>
              </a:rPr>
              <a:t>Agenda ONU 2030 </a:t>
            </a:r>
            <a:r>
              <a:rPr lang="it-IT" sz="2600" b="0" i="1" noProof="0" dirty="0">
                <a:solidFill>
                  <a:srgbClr val="333333"/>
                </a:solidFill>
                <a:effectLst/>
                <a:latin typeface="Walbaumgrot"/>
              </a:rPr>
              <a:t>per lo sviluppo sostenibile  2015</a:t>
            </a:r>
            <a:endParaRPr lang="it-IT" sz="3500" b="0" i="1" noProof="0" dirty="0">
              <a:solidFill>
                <a:srgbClr val="333333"/>
              </a:solidFill>
              <a:effectLst/>
              <a:latin typeface="Walbaumgrot"/>
            </a:endParaRPr>
          </a:p>
          <a:p>
            <a:r>
              <a:rPr lang="it-IT" sz="2600" b="1" i="1" noProof="0" dirty="0">
                <a:solidFill>
                  <a:srgbClr val="202122"/>
                </a:solidFill>
                <a:latin typeface="Arial" panose="020B0604020202020204" pitchFamily="34" charset="0"/>
              </a:rPr>
              <a:t>2022 Earth4all</a:t>
            </a:r>
          </a:p>
        </p:txBody>
      </p:sp>
      <p:sp>
        <p:nvSpPr>
          <p:cNvPr id="4" name="Segnaposto numero diapositiva 3">
            <a:extLst>
              <a:ext uri="{FF2B5EF4-FFF2-40B4-BE49-F238E27FC236}">
                <a16:creationId xmlns:a16="http://schemas.microsoft.com/office/drawing/2014/main" id="{79FABF4D-8BF6-760D-9A3A-84A040827A58}"/>
              </a:ext>
            </a:extLst>
          </p:cNvPr>
          <p:cNvSpPr>
            <a:spLocks noGrp="1"/>
          </p:cNvSpPr>
          <p:nvPr>
            <p:ph type="sldNum" sz="quarter" idx="12"/>
          </p:nvPr>
        </p:nvSpPr>
        <p:spPr/>
        <p:txBody>
          <a:bodyPr/>
          <a:lstStyle/>
          <a:p>
            <a:fld id="{5916F6E4-6F12-4E2D-AB8B-C203F07B6A9D}" type="slidenum">
              <a:rPr lang="it-IT" noProof="0" smtClean="0"/>
              <a:t>11</a:t>
            </a:fld>
            <a:endParaRPr lang="it-IT" noProof="0" dirty="0"/>
          </a:p>
        </p:txBody>
      </p:sp>
    </p:spTree>
    <p:extLst>
      <p:ext uri="{BB962C8B-B14F-4D97-AF65-F5344CB8AC3E}">
        <p14:creationId xmlns:p14="http://schemas.microsoft.com/office/powerpoint/2010/main" val="4165757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B5658F-2113-BD72-ADA7-0D7E2AC3C263}"/>
              </a:ext>
            </a:extLst>
          </p:cNvPr>
          <p:cNvSpPr>
            <a:spLocks noGrp="1"/>
          </p:cNvSpPr>
          <p:nvPr>
            <p:ph type="title"/>
          </p:nvPr>
        </p:nvSpPr>
        <p:spPr>
          <a:xfrm>
            <a:off x="557494" y="0"/>
            <a:ext cx="11478044" cy="1501422"/>
          </a:xfrm>
        </p:spPr>
        <p:txBody>
          <a:bodyPr>
            <a:normAutofit/>
          </a:bodyPr>
          <a:lstStyle/>
          <a:p>
            <a:r>
              <a:rPr lang="it-IT" sz="3200" noProof="0" dirty="0"/>
              <a:t>Dall’</a:t>
            </a:r>
            <a:r>
              <a:rPr lang="it-IT" sz="3200" noProof="0" dirty="0" err="1"/>
              <a:t>esperieza</a:t>
            </a:r>
            <a:r>
              <a:rPr lang="it-IT" sz="3200" noProof="0" dirty="0"/>
              <a:t> all’Istituto Jonas S</a:t>
            </a:r>
            <a:r>
              <a:rPr lang="it-IT" sz="3200" u="sng" noProof="0" dirty="0"/>
              <a:t>alk, n</a:t>
            </a:r>
            <a:r>
              <a:rPr lang="it-IT" sz="3200" noProof="0" dirty="0"/>
              <a:t>asce il pensiero complesso</a:t>
            </a:r>
            <a:br>
              <a:rPr lang="it-IT" noProof="0" dirty="0">
                <a:solidFill>
                  <a:schemeClr val="accent3">
                    <a:lumMod val="60000"/>
                    <a:lumOff val="40000"/>
                  </a:schemeClr>
                </a:solidFill>
              </a:rPr>
            </a:br>
            <a:r>
              <a:rPr lang="it-IT" noProof="0" dirty="0">
                <a:solidFill>
                  <a:schemeClr val="accent3">
                    <a:lumMod val="60000"/>
                    <a:lumOff val="40000"/>
                  </a:schemeClr>
                </a:solidFill>
              </a:rPr>
              <a:t>Le </a:t>
            </a:r>
            <a:r>
              <a:rPr lang="it-IT" noProof="0" dirty="0" err="1">
                <a:solidFill>
                  <a:schemeClr val="accent3">
                    <a:lumMod val="60000"/>
                    <a:lumOff val="40000"/>
                  </a:schemeClr>
                </a:solidFill>
              </a:rPr>
              <a:t>paradigme</a:t>
            </a:r>
            <a:r>
              <a:rPr lang="it-IT" noProof="0" dirty="0">
                <a:solidFill>
                  <a:schemeClr val="accent3">
                    <a:lumMod val="60000"/>
                    <a:lumOff val="40000"/>
                  </a:schemeClr>
                </a:solidFill>
              </a:rPr>
              <a:t> </a:t>
            </a:r>
            <a:r>
              <a:rPr lang="it-IT" noProof="0" dirty="0" err="1">
                <a:solidFill>
                  <a:schemeClr val="accent3">
                    <a:lumMod val="60000"/>
                    <a:lumOff val="40000"/>
                  </a:schemeClr>
                </a:solidFill>
              </a:rPr>
              <a:t>perdu</a:t>
            </a:r>
            <a:r>
              <a:rPr lang="it-IT" noProof="0" dirty="0">
                <a:solidFill>
                  <a:schemeClr val="accent3">
                    <a:lumMod val="60000"/>
                    <a:lumOff val="40000"/>
                  </a:schemeClr>
                </a:solidFill>
              </a:rPr>
              <a:t>: la nature </a:t>
            </a:r>
            <a:r>
              <a:rPr lang="it-IT" noProof="0" dirty="0" err="1">
                <a:solidFill>
                  <a:schemeClr val="accent3">
                    <a:lumMod val="60000"/>
                    <a:lumOff val="40000"/>
                  </a:schemeClr>
                </a:solidFill>
              </a:rPr>
              <a:t>humaine</a:t>
            </a:r>
            <a:r>
              <a:rPr lang="it-IT" noProof="0" dirty="0">
                <a:solidFill>
                  <a:schemeClr val="accent3">
                    <a:lumMod val="60000"/>
                    <a:lumOff val="40000"/>
                  </a:schemeClr>
                </a:solidFill>
              </a:rPr>
              <a:t>  </a:t>
            </a:r>
            <a:r>
              <a:rPr lang="it-IT" sz="3200" noProof="0" dirty="0"/>
              <a:t>1973</a:t>
            </a:r>
            <a:endParaRPr lang="it-IT" noProof="0" dirty="0"/>
          </a:p>
        </p:txBody>
      </p:sp>
      <p:sp>
        <p:nvSpPr>
          <p:cNvPr id="3" name="Segnaposto contenuto 2">
            <a:extLst>
              <a:ext uri="{FF2B5EF4-FFF2-40B4-BE49-F238E27FC236}">
                <a16:creationId xmlns:a16="http://schemas.microsoft.com/office/drawing/2014/main" id="{45F9067B-AB6B-2E8A-C65C-6FF5D3A98412}"/>
              </a:ext>
            </a:extLst>
          </p:cNvPr>
          <p:cNvSpPr>
            <a:spLocks noGrp="1"/>
          </p:cNvSpPr>
          <p:nvPr>
            <p:ph idx="1"/>
          </p:nvPr>
        </p:nvSpPr>
        <p:spPr>
          <a:xfrm>
            <a:off x="557494" y="1632006"/>
            <a:ext cx="11630723" cy="4988927"/>
          </a:xfrm>
        </p:spPr>
        <p:txBody>
          <a:bodyPr>
            <a:normAutofit/>
          </a:bodyPr>
          <a:lstStyle/>
          <a:p>
            <a:r>
              <a:rPr lang="it-IT" sz="2400" noProof="0" dirty="0">
                <a:sym typeface="Wingdings" panose="05000000000000000000" pitchFamily="2" charset="2"/>
              </a:rPr>
              <a:t>«A partire da Descartes  noi pensiamo contro natura   La nostra mission è di dominarla, di conquistarla, di trarne le risorse di cui abbiamo bisogno. Di sfruttarla.»</a:t>
            </a:r>
            <a:r>
              <a:rPr lang="it-IT" sz="2400" noProof="0" dirty="0"/>
              <a:t>   L'uomo domina la natura, che mette al suo servizio</a:t>
            </a:r>
            <a:br>
              <a:rPr lang="it-IT" sz="2400" noProof="0" dirty="0"/>
            </a:br>
            <a:r>
              <a:rPr lang="it-IT" sz="2400" noProof="0" dirty="0">
                <a:sym typeface="Wingdings" panose="05000000000000000000" pitchFamily="2" charset="2"/>
              </a:rPr>
              <a:t> P</a:t>
            </a:r>
            <a:r>
              <a:rPr lang="it-IT" sz="2400" noProof="0" dirty="0"/>
              <a:t>ensiamo ancora secondo lo schema razionale di Descartes (1637) che separa la </a:t>
            </a:r>
            <a:r>
              <a:rPr lang="it-IT" sz="2400" i="1" noProof="0" dirty="0"/>
              <a:t>res </a:t>
            </a:r>
            <a:r>
              <a:rPr lang="it-IT" sz="2400" i="1" noProof="0" dirty="0" err="1"/>
              <a:t>cogitans</a:t>
            </a:r>
            <a:r>
              <a:rPr lang="it-IT" sz="2400" i="1" noProof="0" dirty="0"/>
              <a:t> </a:t>
            </a:r>
            <a:r>
              <a:rPr lang="it-IT" sz="2400" noProof="0" dirty="0"/>
              <a:t>dalla </a:t>
            </a:r>
            <a:r>
              <a:rPr lang="it-IT" sz="2400" i="1" noProof="0" dirty="0"/>
              <a:t>res </a:t>
            </a:r>
            <a:r>
              <a:rPr lang="it-IT" sz="2400" i="1" noProof="0" dirty="0" err="1"/>
              <a:t>extensa</a:t>
            </a:r>
            <a:r>
              <a:rPr lang="it-IT" sz="2400" noProof="0" dirty="0"/>
              <a:t>: </a:t>
            </a:r>
            <a:r>
              <a:rPr lang="it-IT" sz="2400" noProof="0" dirty="0">
                <a:sym typeface="Wingdings" panose="05000000000000000000" pitchFamily="2" charset="2"/>
              </a:rPr>
              <a:t></a:t>
            </a:r>
            <a:r>
              <a:rPr lang="it-IT" sz="2400" noProof="0" dirty="0"/>
              <a:t> l'uomo si percepisce come ente separato dalla natura.</a:t>
            </a:r>
          </a:p>
          <a:p>
            <a:r>
              <a:rPr lang="it-IT" sz="2400" noProof="0" dirty="0"/>
              <a:t>Morin </a:t>
            </a:r>
            <a:r>
              <a:rPr lang="it-IT" sz="2400" dirty="0"/>
              <a:t>p</a:t>
            </a:r>
            <a:r>
              <a:rPr lang="it-IT" sz="2400" noProof="0" dirty="0" err="1"/>
              <a:t>ropone</a:t>
            </a:r>
            <a:r>
              <a:rPr lang="it-IT" sz="2400" noProof="0" dirty="0"/>
              <a:t> una riconversione teorica verso un pensiero veramente transdisciplinare</a:t>
            </a:r>
            <a:r>
              <a:rPr lang="it-IT" sz="2400" dirty="0"/>
              <a:t>,</a:t>
            </a:r>
            <a:r>
              <a:rPr lang="it-IT" sz="2400" noProof="0" dirty="0"/>
              <a:t> un percorso che dimostra che l'uomo è natura: l'evoluzione biologica e l'evoluzione culturale sono interconnesse. </a:t>
            </a:r>
          </a:p>
          <a:p>
            <a:r>
              <a:rPr lang="it-IT" sz="2400" noProof="0" dirty="0"/>
              <a:t>Riconversione teorica: </a:t>
            </a:r>
            <a:r>
              <a:rPr lang="it-IT" sz="2400" noProof="0" dirty="0">
                <a:sym typeface="Wingdings" panose="05000000000000000000" pitchFamily="2" charset="2"/>
              </a:rPr>
              <a:t> cambio di paradigma </a:t>
            </a:r>
            <a:r>
              <a:rPr lang="it-IT" sz="2000" noProof="0" dirty="0">
                <a:sym typeface="Wingdings" panose="05000000000000000000" pitchFamily="2" charset="2"/>
              </a:rPr>
              <a:t>(vedi nota)</a:t>
            </a:r>
            <a:endParaRPr lang="it-IT" sz="2400" noProof="0" dirty="0">
              <a:sym typeface="Wingdings" panose="05000000000000000000" pitchFamily="2" charset="2"/>
            </a:endParaRPr>
          </a:p>
          <a:p>
            <a:pPr marL="0" indent="0">
              <a:buNone/>
            </a:pPr>
            <a:r>
              <a:rPr lang="it-IT" sz="2400" b="1" noProof="0" dirty="0"/>
              <a:t>L'uomo non è una sovrapposizione quasi geologica dello strato culturale sullo strato biologico. La sua natura è data dall'interazione, dall'interferenza tra i due</a:t>
            </a:r>
            <a:r>
              <a:rPr lang="it-IT" sz="2400" b="1" dirty="0"/>
              <a:t>. </a:t>
            </a:r>
          </a:p>
          <a:p>
            <a:endParaRPr lang="it-IT" sz="2400" noProof="0" dirty="0"/>
          </a:p>
          <a:p>
            <a:endParaRPr lang="it-IT" sz="2000" noProof="0" dirty="0">
              <a:sym typeface="Wingdings" panose="05000000000000000000" pitchFamily="2" charset="2"/>
            </a:endParaRPr>
          </a:p>
        </p:txBody>
      </p:sp>
      <p:sp>
        <p:nvSpPr>
          <p:cNvPr id="4" name="Segnaposto numero diapositiva 3">
            <a:extLst>
              <a:ext uri="{FF2B5EF4-FFF2-40B4-BE49-F238E27FC236}">
                <a16:creationId xmlns:a16="http://schemas.microsoft.com/office/drawing/2014/main" id="{1C1DACC6-5453-A334-1C3C-9385101D1264}"/>
              </a:ext>
            </a:extLst>
          </p:cNvPr>
          <p:cNvSpPr>
            <a:spLocks noGrp="1"/>
          </p:cNvSpPr>
          <p:nvPr>
            <p:ph type="sldNum" sz="quarter" idx="12"/>
          </p:nvPr>
        </p:nvSpPr>
        <p:spPr/>
        <p:txBody>
          <a:bodyPr/>
          <a:lstStyle/>
          <a:p>
            <a:fld id="{5916F6E4-6F12-4E2D-AB8B-C203F07B6A9D}" type="slidenum">
              <a:rPr lang="it-IT" noProof="0" smtClean="0"/>
              <a:t>12</a:t>
            </a:fld>
            <a:endParaRPr lang="it-IT" noProof="0" dirty="0"/>
          </a:p>
        </p:txBody>
      </p:sp>
    </p:spTree>
    <p:extLst>
      <p:ext uri="{BB962C8B-B14F-4D97-AF65-F5344CB8AC3E}">
        <p14:creationId xmlns:p14="http://schemas.microsoft.com/office/powerpoint/2010/main" val="3491554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61975AF-6B25-36D3-CE8F-BEC88F02459C}"/>
              </a:ext>
            </a:extLst>
          </p:cNvPr>
          <p:cNvSpPr>
            <a:spLocks noGrp="1"/>
          </p:cNvSpPr>
          <p:nvPr>
            <p:ph idx="1"/>
          </p:nvPr>
        </p:nvSpPr>
        <p:spPr>
          <a:xfrm>
            <a:off x="293077" y="748594"/>
            <a:ext cx="11605846" cy="6263640"/>
          </a:xfrm>
        </p:spPr>
        <p:txBody>
          <a:bodyPr>
            <a:normAutofit fontScale="92500" lnSpcReduction="20000"/>
          </a:bodyPr>
          <a:lstStyle/>
          <a:p>
            <a:endParaRPr lang="it-IT" noProof="0" dirty="0"/>
          </a:p>
          <a:p>
            <a:r>
              <a:rPr lang="it-IT" noProof="0" dirty="0"/>
              <a:t>1880 Secondo principio della termodinamica. </a:t>
            </a:r>
            <a:br>
              <a:rPr lang="it-IT" dirty="0"/>
            </a:br>
            <a:r>
              <a:rPr lang="it-IT" dirty="0"/>
              <a:t>Nozione dell'</a:t>
            </a:r>
            <a:r>
              <a:rPr lang="it-IT" b="1" dirty="0">
                <a:solidFill>
                  <a:srgbClr val="FF0000"/>
                </a:solidFill>
              </a:rPr>
              <a:t>irreversibilità</a:t>
            </a:r>
            <a:r>
              <a:rPr lang="it-IT" dirty="0">
                <a:solidFill>
                  <a:srgbClr val="FF0000"/>
                </a:solidFill>
              </a:rPr>
              <a:t> </a:t>
            </a:r>
            <a:r>
              <a:rPr lang="it-IT" noProof="0" dirty="0"/>
              <a:t>Il calore passa solo dal caldo al freddo</a:t>
            </a:r>
            <a:br>
              <a:rPr lang="it-IT" noProof="0" dirty="0"/>
            </a:br>
            <a:r>
              <a:rPr lang="it-IT" b="1" dirty="0">
                <a:solidFill>
                  <a:srgbClr val="FF0000"/>
                </a:solidFill>
              </a:rPr>
              <a:t>Entropia</a:t>
            </a:r>
            <a:r>
              <a:rPr lang="it-IT" noProof="0" dirty="0">
                <a:solidFill>
                  <a:srgbClr val="FF0000"/>
                </a:solidFill>
              </a:rPr>
              <a:t>:</a:t>
            </a:r>
            <a:r>
              <a:rPr lang="it-IT" noProof="0" dirty="0"/>
              <a:t>  in ogni trasformazione la qualità del calore </a:t>
            </a:r>
            <a:r>
              <a:rPr lang="it-IT" b="1" dirty="0">
                <a:solidFill>
                  <a:srgbClr val="FF0000"/>
                </a:solidFill>
              </a:rPr>
              <a:t>degrada</a:t>
            </a:r>
            <a:r>
              <a:rPr lang="it-IT" noProof="0" dirty="0"/>
              <a:t>, non puoi recuperare tutto</a:t>
            </a:r>
          </a:p>
          <a:p>
            <a:r>
              <a:rPr lang="it-IT" noProof="0" dirty="0"/>
              <a:t>Quando ci si muove con la velocità della luce </a:t>
            </a:r>
            <a:r>
              <a:rPr lang="it-IT" b="1" dirty="0">
                <a:solidFill>
                  <a:srgbClr val="FF0000"/>
                </a:solidFill>
              </a:rPr>
              <a:t>non</a:t>
            </a:r>
            <a:r>
              <a:rPr lang="it-IT" noProof="0" dirty="0">
                <a:solidFill>
                  <a:srgbClr val="FF0000"/>
                </a:solidFill>
              </a:rPr>
              <a:t> </a:t>
            </a:r>
            <a:r>
              <a:rPr lang="it-IT" b="1" dirty="0">
                <a:solidFill>
                  <a:srgbClr val="FF0000"/>
                </a:solidFill>
              </a:rPr>
              <a:t>valgono</a:t>
            </a:r>
            <a:r>
              <a:rPr lang="it-IT" noProof="0" dirty="0">
                <a:solidFill>
                  <a:srgbClr val="FF0000"/>
                </a:solidFill>
              </a:rPr>
              <a:t> </a:t>
            </a:r>
            <a:r>
              <a:rPr lang="it-IT" noProof="0" dirty="0"/>
              <a:t>le regole della meccanica classica</a:t>
            </a:r>
          </a:p>
          <a:p>
            <a:r>
              <a:rPr lang="it-IT" b="0" i="0" noProof="0" dirty="0">
                <a:solidFill>
                  <a:srgbClr val="202122"/>
                </a:solidFill>
                <a:effectLst/>
              </a:rPr>
              <a:t>In </a:t>
            </a:r>
            <a:r>
              <a:rPr lang="it-IT" b="0" i="0" u="none" strike="noStrike" noProof="0" dirty="0">
                <a:effectLst/>
              </a:rPr>
              <a:t>meccanica quantistica</a:t>
            </a:r>
            <a:r>
              <a:rPr lang="it-IT" b="0" i="0" noProof="0" dirty="0">
                <a:solidFill>
                  <a:srgbClr val="202122"/>
                </a:solidFill>
                <a:effectLst/>
              </a:rPr>
              <a:t>, il</a:t>
            </a:r>
            <a:r>
              <a:rPr lang="it-IT" noProof="0" dirty="0">
                <a:solidFill>
                  <a:srgbClr val="202122"/>
                </a:solidFill>
                <a:effectLst/>
              </a:rPr>
              <a:t> principio </a:t>
            </a:r>
            <a:r>
              <a:rPr lang="it-IT" b="1" dirty="0">
                <a:solidFill>
                  <a:srgbClr val="FF0000"/>
                </a:solidFill>
              </a:rPr>
              <a:t>d'indeterminazione</a:t>
            </a:r>
            <a:r>
              <a:rPr lang="it-IT" b="1" i="0" noProof="0" dirty="0">
                <a:solidFill>
                  <a:srgbClr val="202122"/>
                </a:solidFill>
                <a:effectLst/>
              </a:rPr>
              <a:t> </a:t>
            </a:r>
            <a:r>
              <a:rPr lang="it-IT" dirty="0"/>
              <a:t>di Heisenberg  1924  </a:t>
            </a:r>
            <a:r>
              <a:rPr lang="it-IT" b="1" i="0" noProof="0" dirty="0">
                <a:solidFill>
                  <a:srgbClr val="202122"/>
                </a:solidFill>
                <a:effectLst/>
              </a:rPr>
              <a:t> </a:t>
            </a:r>
            <a:br>
              <a:rPr lang="it-IT" b="1" i="0" noProof="0" dirty="0">
                <a:solidFill>
                  <a:srgbClr val="202122"/>
                </a:solidFill>
                <a:effectLst/>
              </a:rPr>
            </a:br>
            <a:r>
              <a:rPr lang="it-IT" b="1" dirty="0">
                <a:solidFill>
                  <a:srgbClr val="FF0000"/>
                </a:solidFill>
              </a:rPr>
              <a:t>Non è possibile misurare contemporaneamente </a:t>
            </a:r>
            <a:r>
              <a:rPr lang="it-IT" b="0" i="0" noProof="0" dirty="0">
                <a:solidFill>
                  <a:srgbClr val="202122"/>
                </a:solidFill>
                <a:effectLst/>
              </a:rPr>
              <a:t>la quantità di moto  e la corrispondente velocità della particella.</a:t>
            </a:r>
            <a:r>
              <a:rPr lang="it-IT" noProof="0" dirty="0">
                <a:sym typeface="Wingdings" panose="05000000000000000000" pitchFamily="2" charset="2"/>
              </a:rPr>
              <a:t> </a:t>
            </a:r>
            <a:br>
              <a:rPr lang="it-IT" noProof="0" dirty="0">
                <a:sym typeface="Wingdings" panose="05000000000000000000" pitchFamily="2" charset="2"/>
              </a:rPr>
            </a:br>
            <a:r>
              <a:rPr lang="it-IT" noProof="0" dirty="0"/>
              <a:t>Scardina le certezze della fisica classica </a:t>
            </a:r>
            <a:r>
              <a:rPr lang="it-IT" noProof="0" dirty="0">
                <a:sym typeface="Wingdings" panose="05000000000000000000" pitchFamily="2" charset="2"/>
              </a:rPr>
              <a:t> conoscenza </a:t>
            </a:r>
            <a:r>
              <a:rPr lang="it-IT" b="1" dirty="0">
                <a:solidFill>
                  <a:srgbClr val="FF0000"/>
                </a:solidFill>
                <a:sym typeface="Wingdings" panose="05000000000000000000" pitchFamily="2" charset="2"/>
              </a:rPr>
              <a:t>probabilistica</a:t>
            </a:r>
            <a:r>
              <a:rPr lang="it-IT" noProof="0" dirty="0">
                <a:sym typeface="Wingdings" panose="05000000000000000000" pitchFamily="2" charset="2"/>
              </a:rPr>
              <a:t>.</a:t>
            </a:r>
          </a:p>
          <a:p>
            <a:r>
              <a:rPr lang="it-IT" noProof="0" dirty="0">
                <a:sym typeface="Wingdings" panose="05000000000000000000" pitchFamily="2" charset="2"/>
              </a:rPr>
              <a:t>Negli anni '30 Hubble teoria del  </a:t>
            </a:r>
            <a:r>
              <a:rPr lang="it-IT" b="1" dirty="0">
                <a:solidFill>
                  <a:srgbClr val="FF0000"/>
                </a:solidFill>
                <a:sym typeface="Wingdings" panose="05000000000000000000" pitchFamily="2" charset="2"/>
              </a:rPr>
              <a:t>Big Bang </a:t>
            </a:r>
            <a:r>
              <a:rPr lang="it-IT" noProof="0" dirty="0">
                <a:sym typeface="Wingdings" panose="05000000000000000000" pitchFamily="2" charset="2"/>
              </a:rPr>
              <a:t>- </a:t>
            </a:r>
            <a:r>
              <a:rPr lang="it-IT" b="0" i="0" noProof="0" dirty="0">
                <a:solidFill>
                  <a:srgbClr val="001D35"/>
                </a:solidFill>
                <a:effectLst/>
              </a:rPr>
              <a:t>Il telescopio spaziale Hubble porta prove a sostegno della teoria del Big Bang.  </a:t>
            </a:r>
            <a:r>
              <a:rPr lang="it-IT" sz="2600" b="0" i="0" noProof="0" dirty="0">
                <a:solidFill>
                  <a:srgbClr val="001D35"/>
                </a:solidFill>
                <a:effectLst/>
              </a:rPr>
              <a:t>Lancio24 aprile 1990, 33 anni di funzionamento (in corso) Il Big Bang è avvenuto </a:t>
            </a:r>
            <a:r>
              <a:rPr lang="it-IT" sz="2600" noProof="0" dirty="0"/>
              <a:t>circa 13,8 miliardi di anni fa</a:t>
            </a:r>
          </a:p>
          <a:p>
            <a:r>
              <a:rPr lang="it-IT" b="0" i="0" dirty="0">
                <a:solidFill>
                  <a:srgbClr val="000000"/>
                </a:solidFill>
                <a:effectLst/>
              </a:rPr>
              <a:t>Kurt Gödel  1931 </a:t>
            </a:r>
            <a:r>
              <a:rPr lang="it-IT" b="0" i="0" noProof="0" dirty="0">
                <a:solidFill>
                  <a:srgbClr val="202122"/>
                </a:solidFill>
                <a:effectLst/>
              </a:rPr>
              <a:t>Il primo teorema di </a:t>
            </a:r>
            <a:r>
              <a:rPr lang="it-IT" b="1" dirty="0">
                <a:solidFill>
                  <a:srgbClr val="FF0000"/>
                </a:solidFill>
              </a:rPr>
              <a:t>incompletezza</a:t>
            </a:r>
            <a:r>
              <a:rPr lang="it-IT" b="0" i="0" noProof="0" dirty="0">
                <a:solidFill>
                  <a:srgbClr val="202122"/>
                </a:solidFill>
                <a:effectLst/>
              </a:rPr>
              <a:t> stabilisce che una teoria coerente sufficiente per mostrare i teoremi di base dell'aritmetica è necessariamente incompleta. Nel senso? Che ci sono degli enunciati che non sono né dimostrabili né refutabili. Sono cioè degli enunciati </a:t>
            </a:r>
            <a:r>
              <a:rPr lang="it-IT" b="1" i="0" noProof="0" dirty="0">
                <a:solidFill>
                  <a:srgbClr val="FF0000"/>
                </a:solidFill>
                <a:effectLst/>
              </a:rPr>
              <a:t>indecidibili</a:t>
            </a:r>
            <a:r>
              <a:rPr lang="it-IT" b="0" i="0" noProof="0" dirty="0">
                <a:solidFill>
                  <a:srgbClr val="202122"/>
                </a:solidFill>
                <a:effectLst/>
              </a:rPr>
              <a:t>. </a:t>
            </a:r>
          </a:p>
          <a:p>
            <a:endParaRPr lang="it-IT" sz="2800" noProof="0" dirty="0"/>
          </a:p>
          <a:p>
            <a:endParaRPr lang="it-IT" noProof="0" dirty="0">
              <a:sym typeface="Wingdings" panose="05000000000000000000" pitchFamily="2" charset="2"/>
            </a:endParaRPr>
          </a:p>
          <a:p>
            <a:endParaRPr lang="it-IT" noProof="0" dirty="0"/>
          </a:p>
        </p:txBody>
      </p:sp>
      <p:sp>
        <p:nvSpPr>
          <p:cNvPr id="4" name="Segnaposto numero diapositiva 3">
            <a:extLst>
              <a:ext uri="{FF2B5EF4-FFF2-40B4-BE49-F238E27FC236}">
                <a16:creationId xmlns:a16="http://schemas.microsoft.com/office/drawing/2014/main" id="{4BE5E19E-56FE-FA3B-ED4E-50C2134F6B9B}"/>
              </a:ext>
            </a:extLst>
          </p:cNvPr>
          <p:cNvSpPr>
            <a:spLocks noGrp="1"/>
          </p:cNvSpPr>
          <p:nvPr>
            <p:ph type="sldNum" sz="quarter" idx="12"/>
          </p:nvPr>
        </p:nvSpPr>
        <p:spPr/>
        <p:txBody>
          <a:bodyPr/>
          <a:lstStyle/>
          <a:p>
            <a:fld id="{5916F6E4-6F12-4E2D-AB8B-C203F07B6A9D}" type="slidenum">
              <a:rPr lang="it-IT" noProof="0" smtClean="0"/>
              <a:t>13</a:t>
            </a:fld>
            <a:endParaRPr lang="it-IT" noProof="0" dirty="0"/>
          </a:p>
        </p:txBody>
      </p:sp>
      <p:sp>
        <p:nvSpPr>
          <p:cNvPr id="2" name="Titolo 1">
            <a:extLst>
              <a:ext uri="{FF2B5EF4-FFF2-40B4-BE49-F238E27FC236}">
                <a16:creationId xmlns:a16="http://schemas.microsoft.com/office/drawing/2014/main" id="{10A4276B-B59B-41BD-B63A-77335FDF02A2}"/>
              </a:ext>
            </a:extLst>
          </p:cNvPr>
          <p:cNvSpPr>
            <a:spLocks noGrp="1"/>
          </p:cNvSpPr>
          <p:nvPr>
            <p:ph type="title"/>
          </p:nvPr>
        </p:nvSpPr>
        <p:spPr>
          <a:xfrm>
            <a:off x="711200" y="0"/>
            <a:ext cx="10758347" cy="1072470"/>
          </a:xfrm>
        </p:spPr>
        <p:txBody>
          <a:bodyPr>
            <a:normAutofit fontScale="90000"/>
          </a:bodyPr>
          <a:lstStyle/>
          <a:p>
            <a:r>
              <a:rPr lang="it-IT" noProof="0" dirty="0">
                <a:solidFill>
                  <a:schemeClr val="accent3">
                    <a:lumMod val="60000"/>
                    <a:lumOff val="40000"/>
                  </a:schemeClr>
                </a:solidFill>
              </a:rPr>
              <a:t>Le </a:t>
            </a:r>
            <a:r>
              <a:rPr lang="it-IT" noProof="0" dirty="0" err="1">
                <a:solidFill>
                  <a:schemeClr val="accent3">
                    <a:lumMod val="60000"/>
                    <a:lumOff val="40000"/>
                  </a:schemeClr>
                </a:solidFill>
              </a:rPr>
              <a:t>paradigme</a:t>
            </a:r>
            <a:r>
              <a:rPr lang="it-IT" noProof="0" dirty="0">
                <a:solidFill>
                  <a:schemeClr val="accent3">
                    <a:lumMod val="60000"/>
                    <a:lumOff val="40000"/>
                  </a:schemeClr>
                </a:solidFill>
              </a:rPr>
              <a:t> </a:t>
            </a:r>
            <a:r>
              <a:rPr lang="it-IT" noProof="0" dirty="0" err="1">
                <a:solidFill>
                  <a:schemeClr val="accent3">
                    <a:lumMod val="60000"/>
                    <a:lumOff val="40000"/>
                  </a:schemeClr>
                </a:solidFill>
              </a:rPr>
              <a:t>perdu</a:t>
            </a:r>
            <a:r>
              <a:rPr lang="it-IT" noProof="0" dirty="0">
                <a:solidFill>
                  <a:schemeClr val="accent3">
                    <a:lumMod val="60000"/>
                    <a:lumOff val="40000"/>
                  </a:schemeClr>
                </a:solidFill>
              </a:rPr>
              <a:t>: la nature </a:t>
            </a:r>
            <a:r>
              <a:rPr lang="it-IT" noProof="0" dirty="0" err="1">
                <a:solidFill>
                  <a:schemeClr val="accent3">
                    <a:lumMod val="60000"/>
                    <a:lumOff val="40000"/>
                  </a:schemeClr>
                </a:solidFill>
              </a:rPr>
              <a:t>humaine</a:t>
            </a:r>
            <a:r>
              <a:rPr lang="it-IT" noProof="0" dirty="0">
                <a:solidFill>
                  <a:schemeClr val="accent3">
                    <a:lumMod val="60000"/>
                    <a:lumOff val="40000"/>
                  </a:schemeClr>
                </a:solidFill>
              </a:rPr>
              <a:t>  </a:t>
            </a:r>
            <a:r>
              <a:rPr lang="it-IT" sz="2300" dirty="0"/>
              <a:t>1973</a:t>
            </a:r>
            <a:br>
              <a:rPr lang="it-IT" noProof="0" dirty="0">
                <a:solidFill>
                  <a:srgbClr val="FF0000"/>
                </a:solidFill>
              </a:rPr>
            </a:br>
            <a:r>
              <a:rPr lang="it-IT" sz="3600" dirty="0">
                <a:solidFill>
                  <a:srgbClr val="FF0000"/>
                </a:solidFill>
              </a:rPr>
              <a:t>L</a:t>
            </a:r>
            <a:r>
              <a:rPr lang="it-IT" sz="3600" noProof="0" dirty="0">
                <a:solidFill>
                  <a:srgbClr val="FF0000"/>
                </a:solidFill>
              </a:rPr>
              <a:t>e </a:t>
            </a:r>
            <a:r>
              <a:rPr lang="it-IT" sz="3600" noProof="0">
                <a:solidFill>
                  <a:srgbClr val="FF0000"/>
                </a:solidFill>
              </a:rPr>
              <a:t>scienze «dure</a:t>
            </a:r>
            <a:r>
              <a:rPr lang="it-IT" sz="3600" dirty="0">
                <a:solidFill>
                  <a:srgbClr val="FF0000"/>
                </a:solidFill>
              </a:rPr>
              <a:t>»</a:t>
            </a:r>
            <a:r>
              <a:rPr lang="it-IT" sz="3600" noProof="0" dirty="0">
                <a:solidFill>
                  <a:srgbClr val="FF0000"/>
                </a:solidFill>
              </a:rPr>
              <a:t> non sono più «esatte»</a:t>
            </a:r>
            <a:endParaRPr lang="it-IT" dirty="0"/>
          </a:p>
        </p:txBody>
      </p:sp>
    </p:spTree>
    <p:extLst>
      <p:ext uri="{BB962C8B-B14F-4D97-AF65-F5344CB8AC3E}">
        <p14:creationId xmlns:p14="http://schemas.microsoft.com/office/powerpoint/2010/main" val="2785453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522CA2-51D4-AC81-FD1C-9FA29D5AD31B}"/>
              </a:ext>
            </a:extLst>
          </p:cNvPr>
          <p:cNvSpPr>
            <a:spLocks noGrp="1"/>
          </p:cNvSpPr>
          <p:nvPr>
            <p:ph type="title"/>
          </p:nvPr>
        </p:nvSpPr>
        <p:spPr>
          <a:xfrm>
            <a:off x="953947" y="402852"/>
            <a:ext cx="10515600" cy="669618"/>
          </a:xfrm>
        </p:spPr>
        <p:txBody>
          <a:bodyPr>
            <a:normAutofit fontScale="90000"/>
          </a:bodyPr>
          <a:lstStyle/>
          <a:p>
            <a:r>
              <a:rPr lang="it-IT" noProof="0" dirty="0">
                <a:solidFill>
                  <a:schemeClr val="accent3">
                    <a:lumMod val="60000"/>
                    <a:lumOff val="40000"/>
                  </a:schemeClr>
                </a:solidFill>
              </a:rPr>
              <a:t>Le </a:t>
            </a:r>
            <a:r>
              <a:rPr lang="it-IT" noProof="0" dirty="0" err="1">
                <a:solidFill>
                  <a:schemeClr val="accent3">
                    <a:lumMod val="60000"/>
                    <a:lumOff val="40000"/>
                  </a:schemeClr>
                </a:solidFill>
              </a:rPr>
              <a:t>paradigme</a:t>
            </a:r>
            <a:r>
              <a:rPr lang="it-IT" noProof="0" dirty="0">
                <a:solidFill>
                  <a:schemeClr val="accent3">
                    <a:lumMod val="60000"/>
                    <a:lumOff val="40000"/>
                  </a:schemeClr>
                </a:solidFill>
              </a:rPr>
              <a:t> </a:t>
            </a:r>
            <a:r>
              <a:rPr lang="it-IT" noProof="0" dirty="0" err="1">
                <a:solidFill>
                  <a:schemeClr val="accent3">
                    <a:lumMod val="60000"/>
                    <a:lumOff val="40000"/>
                  </a:schemeClr>
                </a:solidFill>
              </a:rPr>
              <a:t>perdu</a:t>
            </a:r>
            <a:r>
              <a:rPr lang="it-IT" noProof="0" dirty="0">
                <a:solidFill>
                  <a:schemeClr val="accent3">
                    <a:lumMod val="60000"/>
                    <a:lumOff val="40000"/>
                  </a:schemeClr>
                </a:solidFill>
              </a:rPr>
              <a:t>: la nature </a:t>
            </a:r>
            <a:r>
              <a:rPr lang="it-IT" noProof="0" dirty="0" err="1">
                <a:solidFill>
                  <a:schemeClr val="accent3">
                    <a:lumMod val="60000"/>
                    <a:lumOff val="40000"/>
                  </a:schemeClr>
                </a:solidFill>
              </a:rPr>
              <a:t>humaine</a:t>
            </a:r>
            <a:r>
              <a:rPr lang="it-IT" noProof="0" dirty="0">
                <a:solidFill>
                  <a:schemeClr val="accent3">
                    <a:lumMod val="60000"/>
                    <a:lumOff val="40000"/>
                  </a:schemeClr>
                </a:solidFill>
              </a:rPr>
              <a:t>  </a:t>
            </a:r>
            <a:r>
              <a:rPr lang="it-IT" sz="2300" dirty="0"/>
              <a:t>1973</a:t>
            </a:r>
            <a:br>
              <a:rPr lang="it-IT" noProof="0" dirty="0">
                <a:solidFill>
                  <a:srgbClr val="FF0000"/>
                </a:solidFill>
              </a:rPr>
            </a:br>
            <a:r>
              <a:rPr lang="it-IT" sz="3600" noProof="0" dirty="0">
                <a:solidFill>
                  <a:srgbClr val="FF0000"/>
                </a:solidFill>
              </a:rPr>
              <a:t>Il ruolo </a:t>
            </a:r>
            <a:r>
              <a:rPr lang="it-IT" sz="3600" dirty="0">
                <a:solidFill>
                  <a:srgbClr val="FF0000"/>
                </a:solidFill>
              </a:rPr>
              <a:t>d</a:t>
            </a:r>
            <a:r>
              <a:rPr lang="it-IT" sz="3600" noProof="0" dirty="0">
                <a:solidFill>
                  <a:srgbClr val="FF0000"/>
                </a:solidFill>
              </a:rPr>
              <a:t>elle scienze "dure"</a:t>
            </a:r>
            <a:endParaRPr lang="it-IT" dirty="0"/>
          </a:p>
        </p:txBody>
      </p:sp>
      <p:sp>
        <p:nvSpPr>
          <p:cNvPr id="3" name="Segnaposto contenuto 2">
            <a:extLst>
              <a:ext uri="{FF2B5EF4-FFF2-40B4-BE49-F238E27FC236}">
                <a16:creationId xmlns:a16="http://schemas.microsoft.com/office/drawing/2014/main" id="{B0A072B2-B9CF-9C2B-01B1-B1E438BC43AD}"/>
              </a:ext>
            </a:extLst>
          </p:cNvPr>
          <p:cNvSpPr>
            <a:spLocks noGrp="1"/>
          </p:cNvSpPr>
          <p:nvPr>
            <p:ph idx="1"/>
          </p:nvPr>
        </p:nvSpPr>
        <p:spPr>
          <a:xfrm>
            <a:off x="489857" y="1251856"/>
            <a:ext cx="11702143" cy="5606143"/>
          </a:xfrm>
        </p:spPr>
        <p:txBody>
          <a:bodyPr>
            <a:normAutofit fontScale="62500" lnSpcReduction="20000"/>
          </a:bodyPr>
          <a:lstStyle/>
          <a:p>
            <a:pPr marL="0" indent="0">
              <a:lnSpc>
                <a:spcPct val="120000"/>
              </a:lnSpc>
              <a:spcAft>
                <a:spcPts val="600"/>
              </a:spcAft>
              <a:buNone/>
            </a:pPr>
            <a:br>
              <a:rPr lang="it-IT" sz="2800" noProof="0" dirty="0">
                <a:solidFill>
                  <a:srgbClr val="202122"/>
                </a:solidFill>
                <a:latin typeface="Arial" panose="020B0604020202020204" pitchFamily="34" charset="0"/>
              </a:rPr>
            </a:br>
            <a:br>
              <a:rPr lang="it-IT" sz="2400" dirty="0">
                <a:solidFill>
                  <a:srgbClr val="202122"/>
                </a:solidFill>
                <a:latin typeface="Arial" panose="020B0604020202020204" pitchFamily="34" charset="0"/>
              </a:rPr>
            </a:br>
            <a:endParaRPr lang="it-IT" sz="2400" dirty="0">
              <a:solidFill>
                <a:srgbClr val="202122"/>
              </a:solidFill>
              <a:latin typeface="Arial" panose="020B0604020202020204" pitchFamily="34" charset="0"/>
            </a:endParaRPr>
          </a:p>
          <a:p>
            <a:pPr marL="0" indent="0">
              <a:lnSpc>
                <a:spcPct val="120000"/>
              </a:lnSpc>
              <a:spcAft>
                <a:spcPts val="600"/>
              </a:spcAft>
              <a:buNone/>
            </a:pPr>
            <a:r>
              <a:rPr lang="it-IT" sz="2800" dirty="0">
                <a:solidFill>
                  <a:srgbClr val="202122"/>
                </a:solidFill>
                <a:latin typeface="Arial" panose="020B0604020202020204" pitchFamily="34" charset="0"/>
              </a:rPr>
              <a:t>Nelle teorie scientifiche fanno irruzione termini come: </a:t>
            </a:r>
            <a:r>
              <a:rPr lang="it-IT" dirty="0">
                <a:solidFill>
                  <a:srgbClr val="202122"/>
                </a:solidFill>
                <a:latin typeface="Arial" panose="020B0604020202020204" pitchFamily="34" charset="0"/>
              </a:rPr>
              <a:t>evoluzione, </a:t>
            </a:r>
            <a:r>
              <a:rPr lang="it-IT" sz="2800" dirty="0">
                <a:solidFill>
                  <a:srgbClr val="202122"/>
                </a:solidFill>
                <a:latin typeface="Arial" panose="020B0604020202020204" pitchFamily="34" charset="0"/>
              </a:rPr>
              <a:t>indecidibilità, incompletezza, aleatorio, </a:t>
            </a:r>
            <a:r>
              <a:rPr lang="it-IT" dirty="0">
                <a:solidFill>
                  <a:srgbClr val="202122"/>
                </a:solidFill>
                <a:latin typeface="Arial" panose="020B0604020202020204" pitchFamily="34" charset="0"/>
              </a:rPr>
              <a:t> </a:t>
            </a:r>
            <a:r>
              <a:rPr lang="it-IT" sz="2800" dirty="0">
                <a:solidFill>
                  <a:srgbClr val="202122"/>
                </a:solidFill>
                <a:latin typeface="Arial" panose="020B0604020202020204" pitchFamily="34" charset="0"/>
              </a:rPr>
              <a:t>incertezza, </a:t>
            </a:r>
            <a:r>
              <a:rPr lang="it-IT" dirty="0">
                <a:solidFill>
                  <a:srgbClr val="202122"/>
                </a:solidFill>
                <a:latin typeface="Arial" panose="020B0604020202020204" pitchFamily="34" charset="0"/>
              </a:rPr>
              <a:t> </a:t>
            </a:r>
            <a:r>
              <a:rPr lang="it-IT" sz="2800" dirty="0">
                <a:solidFill>
                  <a:srgbClr val="202122"/>
                </a:solidFill>
                <a:latin typeface="Arial" panose="020B0604020202020204" pitchFamily="34" charset="0"/>
              </a:rPr>
              <a:t>inatteso, </a:t>
            </a:r>
            <a:r>
              <a:rPr lang="it-IT" dirty="0">
                <a:solidFill>
                  <a:srgbClr val="202122"/>
                </a:solidFill>
                <a:latin typeface="Arial" panose="020B0604020202020204" pitchFamily="34" charset="0"/>
              </a:rPr>
              <a:t> </a:t>
            </a:r>
            <a:r>
              <a:rPr lang="it-IT" sz="2800" dirty="0">
                <a:solidFill>
                  <a:srgbClr val="202122"/>
                </a:solidFill>
                <a:latin typeface="Arial" panose="020B0604020202020204" pitchFamily="34" charset="0"/>
              </a:rPr>
              <a:t>imprevedibile   </a:t>
            </a:r>
            <a:r>
              <a:rPr lang="it-IT" sz="2800" dirty="0">
                <a:solidFill>
                  <a:srgbClr val="202122"/>
                </a:solidFill>
                <a:latin typeface="Arial" panose="020B0604020202020204" pitchFamily="34" charset="0"/>
                <a:sym typeface="Wingdings" panose="05000000000000000000" pitchFamily="2" charset="2"/>
              </a:rPr>
              <a:t></a:t>
            </a:r>
            <a:r>
              <a:rPr lang="it-IT" sz="2800" dirty="0">
                <a:solidFill>
                  <a:srgbClr val="202122"/>
                </a:solidFill>
                <a:latin typeface="Arial" panose="020B0604020202020204" pitchFamily="34" charset="0"/>
              </a:rPr>
              <a:t>  concetti che aprono brecce  nel pensiero della fisica classica.</a:t>
            </a:r>
          </a:p>
          <a:p>
            <a:pPr marL="0" indent="0">
              <a:lnSpc>
                <a:spcPct val="120000"/>
              </a:lnSpc>
              <a:spcAft>
                <a:spcPts val="600"/>
              </a:spcAft>
              <a:buNone/>
            </a:pPr>
            <a:r>
              <a:rPr lang="it-IT" dirty="0">
                <a:solidFill>
                  <a:srgbClr val="202122"/>
                </a:solidFill>
                <a:latin typeface="Arial" panose="020B0604020202020204" pitchFamily="34" charset="0"/>
              </a:rPr>
              <a:t>Com’era bello il teorema di Pitagora!</a:t>
            </a:r>
            <a:endParaRPr lang="it-IT" sz="2800" dirty="0">
              <a:solidFill>
                <a:srgbClr val="202122"/>
              </a:solidFill>
              <a:latin typeface="Arial" panose="020B0604020202020204" pitchFamily="34" charset="0"/>
            </a:endParaRPr>
          </a:p>
          <a:p>
            <a:pPr marL="0" indent="0">
              <a:lnSpc>
                <a:spcPct val="120000"/>
              </a:lnSpc>
              <a:spcAft>
                <a:spcPts val="600"/>
              </a:spcAft>
              <a:buNone/>
            </a:pPr>
            <a:br>
              <a:rPr lang="it-IT" sz="2800" noProof="0" dirty="0">
                <a:solidFill>
                  <a:srgbClr val="202122"/>
                </a:solidFill>
                <a:latin typeface="Arial" panose="020B0604020202020204" pitchFamily="34" charset="0"/>
              </a:rPr>
            </a:br>
            <a:r>
              <a:rPr lang="it-IT" dirty="0">
                <a:solidFill>
                  <a:srgbClr val="202122"/>
                </a:solidFill>
                <a:latin typeface="Arial" panose="020B0604020202020204" pitchFamily="34" charset="0"/>
              </a:rPr>
              <a:t>«La scienza è un'arte perché è una strategia di conoscenza»</a:t>
            </a:r>
          </a:p>
          <a:p>
            <a:pPr marL="0" indent="0">
              <a:lnSpc>
                <a:spcPct val="120000"/>
              </a:lnSpc>
              <a:spcAft>
                <a:spcPts val="600"/>
              </a:spcAft>
              <a:buNone/>
            </a:pPr>
            <a:endParaRPr lang="it-IT" sz="2800" noProof="0" dirty="0">
              <a:solidFill>
                <a:srgbClr val="202122"/>
              </a:solidFill>
              <a:latin typeface="Arial" panose="020B0604020202020204" pitchFamily="34" charset="0"/>
            </a:endParaRPr>
          </a:p>
          <a:p>
            <a:pPr marL="0" indent="0">
              <a:lnSpc>
                <a:spcPct val="120000"/>
              </a:lnSpc>
              <a:spcAft>
                <a:spcPts val="600"/>
              </a:spcAft>
              <a:buNone/>
            </a:pPr>
            <a:br>
              <a:rPr lang="it-IT" sz="2800" noProof="0" dirty="0">
                <a:solidFill>
                  <a:srgbClr val="202122"/>
                </a:solidFill>
                <a:latin typeface="Arial" panose="020B0604020202020204" pitchFamily="34" charset="0"/>
              </a:rPr>
            </a:br>
            <a:r>
              <a:rPr lang="it-IT" sz="3200" noProof="0" dirty="0">
                <a:solidFill>
                  <a:srgbClr val="202122"/>
                </a:solidFill>
                <a:latin typeface="Arial" panose="020B0604020202020204" pitchFamily="34" charset="0"/>
              </a:rPr>
              <a:t>«Oggi la ragione ci apre un nuovo infinito, l'infinito di una conoscenza mai compiuta.» </a:t>
            </a:r>
            <a:br>
              <a:rPr lang="it-IT" sz="3200" noProof="0" dirty="0">
                <a:solidFill>
                  <a:srgbClr val="202122"/>
                </a:solidFill>
                <a:latin typeface="Arial" panose="020B0604020202020204" pitchFamily="34" charset="0"/>
              </a:rPr>
            </a:br>
            <a:r>
              <a:rPr lang="it-IT" sz="2900" b="1" dirty="0">
                <a:solidFill>
                  <a:srgbClr val="202122"/>
                </a:solidFill>
                <a:latin typeface="Arial" panose="020B0604020202020204" pitchFamily="34" charset="0"/>
              </a:rPr>
              <a:t>Origini di storie di </a:t>
            </a:r>
            <a:r>
              <a:rPr lang="it-IT" sz="2900" dirty="0">
                <a:solidFill>
                  <a:srgbClr val="202122"/>
                </a:solidFill>
                <a:latin typeface="Arial" panose="020B0604020202020204" pitchFamily="34" charset="0"/>
              </a:rPr>
              <a:t>Mauro Ceruti, interprete accreditato di/da Edgar Morin in Italia</a:t>
            </a:r>
            <a:br>
              <a:rPr lang="it-IT" sz="2900" dirty="0">
                <a:solidFill>
                  <a:srgbClr val="202122"/>
                </a:solidFill>
                <a:latin typeface="Arial" panose="020B0604020202020204" pitchFamily="34" charset="0"/>
              </a:rPr>
            </a:br>
            <a:br>
              <a:rPr lang="it-IT" sz="2400" dirty="0">
                <a:solidFill>
                  <a:srgbClr val="202122"/>
                </a:solidFill>
                <a:latin typeface="Arial" panose="020B0604020202020204" pitchFamily="34" charset="0"/>
              </a:rPr>
            </a:br>
            <a:br>
              <a:rPr lang="it-IT" sz="2800" dirty="0">
                <a:solidFill>
                  <a:srgbClr val="202122"/>
                </a:solidFill>
                <a:latin typeface="Arial" panose="020B0604020202020204" pitchFamily="34" charset="0"/>
              </a:rPr>
            </a:br>
            <a:br>
              <a:rPr lang="it-IT" sz="2800" dirty="0">
                <a:solidFill>
                  <a:srgbClr val="202122"/>
                </a:solidFill>
                <a:latin typeface="Arial" panose="020B0604020202020204" pitchFamily="34" charset="0"/>
              </a:rPr>
            </a:br>
            <a:endParaRPr lang="it-IT" dirty="0"/>
          </a:p>
        </p:txBody>
      </p:sp>
      <p:sp>
        <p:nvSpPr>
          <p:cNvPr id="4" name="Segnaposto numero diapositiva 3">
            <a:extLst>
              <a:ext uri="{FF2B5EF4-FFF2-40B4-BE49-F238E27FC236}">
                <a16:creationId xmlns:a16="http://schemas.microsoft.com/office/drawing/2014/main" id="{CB58FBF3-B7F0-1485-7F4D-D4524E6C44C6}"/>
              </a:ext>
            </a:extLst>
          </p:cNvPr>
          <p:cNvSpPr>
            <a:spLocks noGrp="1"/>
          </p:cNvSpPr>
          <p:nvPr>
            <p:ph type="sldNum" sz="quarter" idx="12"/>
          </p:nvPr>
        </p:nvSpPr>
        <p:spPr/>
        <p:txBody>
          <a:bodyPr/>
          <a:lstStyle/>
          <a:p>
            <a:fld id="{5916F6E4-6F12-4E2D-AB8B-C203F07B6A9D}" type="slidenum">
              <a:rPr lang="fr-FR" smtClean="0"/>
              <a:t>14</a:t>
            </a:fld>
            <a:endParaRPr lang="fr-FR"/>
          </a:p>
        </p:txBody>
      </p:sp>
    </p:spTree>
    <p:extLst>
      <p:ext uri="{BB962C8B-B14F-4D97-AF65-F5344CB8AC3E}">
        <p14:creationId xmlns:p14="http://schemas.microsoft.com/office/powerpoint/2010/main" val="1603424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7CEC04D2-97B7-1A70-A4C7-90779CAC128E}"/>
              </a:ext>
            </a:extLst>
          </p:cNvPr>
          <p:cNvSpPr>
            <a:spLocks noGrp="1"/>
          </p:cNvSpPr>
          <p:nvPr>
            <p:ph type="title"/>
          </p:nvPr>
        </p:nvSpPr>
        <p:spPr/>
        <p:txBody>
          <a:bodyPr>
            <a:normAutofit/>
          </a:bodyPr>
          <a:lstStyle/>
          <a:p>
            <a:r>
              <a:rPr lang="it-IT" sz="4000" noProof="0" dirty="0"/>
              <a:t>Cambiare i paradigmi può costare caro!</a:t>
            </a:r>
            <a:endParaRPr lang="it-IT" sz="6600" noProof="0" dirty="0">
              <a:highlight>
                <a:srgbClr val="FFFF00"/>
              </a:highlight>
            </a:endParaRPr>
          </a:p>
        </p:txBody>
      </p:sp>
      <p:sp>
        <p:nvSpPr>
          <p:cNvPr id="2" name="Segnaposto contenuto 1">
            <a:extLst>
              <a:ext uri="{FF2B5EF4-FFF2-40B4-BE49-F238E27FC236}">
                <a16:creationId xmlns:a16="http://schemas.microsoft.com/office/drawing/2014/main" id="{BFE6FABC-6A6B-E116-235C-09A52CB24AD8}"/>
              </a:ext>
            </a:extLst>
          </p:cNvPr>
          <p:cNvSpPr>
            <a:spLocks noGrp="1"/>
          </p:cNvSpPr>
          <p:nvPr>
            <p:ph idx="1"/>
          </p:nvPr>
        </p:nvSpPr>
        <p:spPr>
          <a:xfrm>
            <a:off x="838199" y="1690688"/>
            <a:ext cx="10700657" cy="4777668"/>
          </a:xfrm>
        </p:spPr>
        <p:txBody>
          <a:bodyPr/>
          <a:lstStyle/>
          <a:p>
            <a:pPr marL="0" indent="0">
              <a:buNone/>
            </a:pPr>
            <a:r>
              <a:rPr lang="it-IT" sz="2800" dirty="0">
                <a:solidFill>
                  <a:srgbClr val="202122"/>
                </a:solidFill>
                <a:latin typeface="Arial" panose="020B0604020202020204" pitchFamily="34" charset="0"/>
              </a:rPr>
              <a:t>l'astronomo polacco </a:t>
            </a:r>
            <a:r>
              <a:rPr lang="it-IT" dirty="0">
                <a:solidFill>
                  <a:srgbClr val="202122"/>
                </a:solidFill>
                <a:latin typeface="Arial" panose="020B0604020202020204" pitchFamily="34" charset="0"/>
              </a:rPr>
              <a:t>Niccolò Copernico  1543</a:t>
            </a:r>
            <a:br>
              <a:rPr lang="it-IT" sz="2800" dirty="0">
                <a:solidFill>
                  <a:srgbClr val="202122"/>
                </a:solidFill>
                <a:latin typeface="Arial" panose="020B0604020202020204" pitchFamily="34" charset="0"/>
              </a:rPr>
            </a:br>
            <a:endParaRPr lang="it-IT" sz="2800" dirty="0">
              <a:solidFill>
                <a:srgbClr val="202122"/>
              </a:solidFill>
              <a:latin typeface="Arial" panose="020B0604020202020204" pitchFamily="34" charset="0"/>
            </a:endParaRPr>
          </a:p>
          <a:p>
            <a:pPr marL="0" indent="0">
              <a:buNone/>
            </a:pPr>
            <a:br>
              <a:rPr lang="it-IT" sz="2800" dirty="0">
                <a:solidFill>
                  <a:srgbClr val="202122"/>
                </a:solidFill>
                <a:latin typeface="Arial" panose="020B0604020202020204" pitchFamily="34" charset="0"/>
              </a:rPr>
            </a:br>
            <a:br>
              <a:rPr lang="it-IT" sz="2800" dirty="0">
                <a:solidFill>
                  <a:srgbClr val="202122"/>
                </a:solidFill>
                <a:latin typeface="Arial" panose="020B0604020202020204" pitchFamily="34" charset="0"/>
              </a:rPr>
            </a:br>
            <a:br>
              <a:rPr lang="it-IT" sz="2800" dirty="0">
                <a:solidFill>
                  <a:srgbClr val="202122"/>
                </a:solidFill>
                <a:latin typeface="Arial" panose="020B0604020202020204" pitchFamily="34" charset="0"/>
              </a:rPr>
            </a:br>
            <a:r>
              <a:rPr lang="it-IT" sz="2800" dirty="0">
                <a:solidFill>
                  <a:srgbClr val="202122"/>
                </a:solidFill>
                <a:latin typeface="Arial" panose="020B0604020202020204" pitchFamily="34" charset="0"/>
              </a:rPr>
              <a:t>Giordano Bruno al rogo 1600 </a:t>
            </a:r>
            <a:br>
              <a:rPr lang="it-IT" sz="2800" dirty="0">
                <a:solidFill>
                  <a:srgbClr val="202122"/>
                </a:solidFill>
                <a:latin typeface="Arial" panose="020B0604020202020204" pitchFamily="34" charset="0"/>
              </a:rPr>
            </a:br>
            <a:br>
              <a:rPr lang="it-IT" sz="2800" dirty="0">
                <a:solidFill>
                  <a:srgbClr val="202122"/>
                </a:solidFill>
                <a:latin typeface="Arial" panose="020B0604020202020204" pitchFamily="34" charset="0"/>
              </a:rPr>
            </a:br>
            <a:br>
              <a:rPr lang="it-IT" sz="2800" dirty="0">
                <a:solidFill>
                  <a:srgbClr val="202122"/>
                </a:solidFill>
                <a:latin typeface="Arial" panose="020B0604020202020204" pitchFamily="34" charset="0"/>
              </a:rPr>
            </a:br>
            <a:br>
              <a:rPr lang="it-IT" sz="2800" dirty="0">
                <a:solidFill>
                  <a:srgbClr val="202122"/>
                </a:solidFill>
                <a:latin typeface="Arial" panose="020B0604020202020204" pitchFamily="34" charset="0"/>
              </a:rPr>
            </a:br>
            <a:r>
              <a:rPr lang="it-IT" sz="2800" dirty="0">
                <a:solidFill>
                  <a:srgbClr val="202122"/>
                </a:solidFill>
                <a:latin typeface="Arial" panose="020B0604020202020204" pitchFamily="34" charset="0"/>
              </a:rPr>
              <a:t> </a:t>
            </a:r>
            <a:br>
              <a:rPr lang="it-IT" sz="2800" dirty="0">
                <a:solidFill>
                  <a:srgbClr val="202122"/>
                </a:solidFill>
                <a:latin typeface="Arial" panose="020B0604020202020204" pitchFamily="34" charset="0"/>
              </a:rPr>
            </a:br>
            <a:r>
              <a:rPr lang="it-IT" sz="2800" dirty="0">
                <a:solidFill>
                  <a:srgbClr val="202122"/>
                </a:solidFill>
                <a:latin typeface="Arial" panose="020B0604020202020204" pitchFamily="34" charset="0"/>
              </a:rPr>
              <a:t>Galileo abiura 1633</a:t>
            </a:r>
            <a:endParaRPr lang="it-IT" dirty="0"/>
          </a:p>
        </p:txBody>
      </p:sp>
      <p:sp>
        <p:nvSpPr>
          <p:cNvPr id="4" name="Segnaposto numero diapositiva 3">
            <a:extLst>
              <a:ext uri="{FF2B5EF4-FFF2-40B4-BE49-F238E27FC236}">
                <a16:creationId xmlns:a16="http://schemas.microsoft.com/office/drawing/2014/main" id="{76559C6C-4036-6860-018E-1CDC717ADA39}"/>
              </a:ext>
            </a:extLst>
          </p:cNvPr>
          <p:cNvSpPr>
            <a:spLocks noGrp="1"/>
          </p:cNvSpPr>
          <p:nvPr>
            <p:ph type="sldNum" sz="quarter" idx="12"/>
          </p:nvPr>
        </p:nvSpPr>
        <p:spPr/>
        <p:txBody>
          <a:bodyPr/>
          <a:lstStyle/>
          <a:p>
            <a:fld id="{5916F6E4-6F12-4E2D-AB8B-C203F07B6A9D}" type="slidenum">
              <a:rPr lang="fr-FR" smtClean="0"/>
              <a:t>15</a:t>
            </a:fld>
            <a:endParaRPr lang="fr-FR"/>
          </a:p>
        </p:txBody>
      </p:sp>
      <p:pic>
        <p:nvPicPr>
          <p:cNvPr id="6" name="Immagine 5">
            <a:extLst>
              <a:ext uri="{FF2B5EF4-FFF2-40B4-BE49-F238E27FC236}">
                <a16:creationId xmlns:a16="http://schemas.microsoft.com/office/drawing/2014/main" id="{E2A0DBDD-9240-00A9-3F69-1BEEE0AC1BA4}"/>
              </a:ext>
            </a:extLst>
          </p:cNvPr>
          <p:cNvPicPr>
            <a:picLocks noChangeAspect="1"/>
          </p:cNvPicPr>
          <p:nvPr/>
        </p:nvPicPr>
        <p:blipFill>
          <a:blip r:embed="rId3"/>
          <a:srcRect l="8193" t="8375" r="5708"/>
          <a:stretch/>
        </p:blipFill>
        <p:spPr>
          <a:xfrm>
            <a:off x="7001253" y="3219956"/>
            <a:ext cx="1771389" cy="2033457"/>
          </a:xfrm>
          <a:prstGeom prst="rect">
            <a:avLst/>
          </a:prstGeom>
        </p:spPr>
      </p:pic>
      <p:pic>
        <p:nvPicPr>
          <p:cNvPr id="7" name="Immagine 6">
            <a:extLst>
              <a:ext uri="{FF2B5EF4-FFF2-40B4-BE49-F238E27FC236}">
                <a16:creationId xmlns:a16="http://schemas.microsoft.com/office/drawing/2014/main" id="{BE0619BB-95A4-3FD2-8CE6-5468401E5389}"/>
              </a:ext>
            </a:extLst>
          </p:cNvPr>
          <p:cNvPicPr>
            <a:picLocks noChangeAspect="1"/>
          </p:cNvPicPr>
          <p:nvPr/>
        </p:nvPicPr>
        <p:blipFill>
          <a:blip r:embed="rId4"/>
          <a:srcRect l="18842"/>
          <a:stretch/>
        </p:blipFill>
        <p:spPr>
          <a:xfrm>
            <a:off x="9548386" y="1120922"/>
            <a:ext cx="1636081" cy="1992191"/>
          </a:xfrm>
          <a:prstGeom prst="rect">
            <a:avLst/>
          </a:prstGeom>
        </p:spPr>
      </p:pic>
      <p:pic>
        <p:nvPicPr>
          <p:cNvPr id="8" name="Immagine 7">
            <a:extLst>
              <a:ext uri="{FF2B5EF4-FFF2-40B4-BE49-F238E27FC236}">
                <a16:creationId xmlns:a16="http://schemas.microsoft.com/office/drawing/2014/main" id="{A949D242-E8A7-05E0-2F79-D11985874760}"/>
              </a:ext>
            </a:extLst>
          </p:cNvPr>
          <p:cNvPicPr>
            <a:picLocks noChangeAspect="1"/>
          </p:cNvPicPr>
          <p:nvPr/>
        </p:nvPicPr>
        <p:blipFill>
          <a:blip r:embed="rId5"/>
          <a:srcRect l="13909" r="15954"/>
          <a:stretch/>
        </p:blipFill>
        <p:spPr>
          <a:xfrm>
            <a:off x="9180302" y="5110870"/>
            <a:ext cx="2004165" cy="1638300"/>
          </a:xfrm>
          <a:prstGeom prst="rect">
            <a:avLst/>
          </a:prstGeom>
        </p:spPr>
      </p:pic>
    </p:spTree>
    <p:extLst>
      <p:ext uri="{BB962C8B-B14F-4D97-AF65-F5344CB8AC3E}">
        <p14:creationId xmlns:p14="http://schemas.microsoft.com/office/powerpoint/2010/main" val="3365144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magine 7">
            <a:extLst>
              <a:ext uri="{FF2B5EF4-FFF2-40B4-BE49-F238E27FC236}">
                <a16:creationId xmlns:a16="http://schemas.microsoft.com/office/drawing/2014/main" id="{8DBB7C11-792A-CE28-5E87-10DDC5303A96}"/>
              </a:ext>
            </a:extLst>
          </p:cNvPr>
          <p:cNvPicPr>
            <a:picLocks noChangeAspect="1"/>
          </p:cNvPicPr>
          <p:nvPr/>
        </p:nvPicPr>
        <p:blipFill>
          <a:blip r:embed="rId2"/>
          <a:srcRect l="4649" r="43775" b="1"/>
          <a:stretch/>
        </p:blipFill>
        <p:spPr>
          <a:xfrm>
            <a:off x="21" y="10"/>
            <a:ext cx="6626248"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Segnaposto contenuto 2">
            <a:extLst>
              <a:ext uri="{FF2B5EF4-FFF2-40B4-BE49-F238E27FC236}">
                <a16:creationId xmlns:a16="http://schemas.microsoft.com/office/drawing/2014/main" id="{751BE274-7E36-983B-A044-871674974E57}"/>
              </a:ext>
            </a:extLst>
          </p:cNvPr>
          <p:cNvSpPr>
            <a:spLocks noGrp="1"/>
          </p:cNvSpPr>
          <p:nvPr>
            <p:ph idx="1"/>
          </p:nvPr>
        </p:nvSpPr>
        <p:spPr>
          <a:xfrm>
            <a:off x="6413327" y="2194102"/>
            <a:ext cx="5778673" cy="3908586"/>
          </a:xfrm>
        </p:spPr>
        <p:txBody>
          <a:bodyPr>
            <a:normAutofit fontScale="92500" lnSpcReduction="10000"/>
          </a:bodyPr>
          <a:lstStyle/>
          <a:p>
            <a:pPr marL="0" indent="0">
              <a:buNone/>
            </a:pPr>
            <a:endParaRPr lang="it-IT" sz="2000" noProof="0" dirty="0">
              <a:hlinkClick r:id="rId3"/>
            </a:endParaRPr>
          </a:p>
          <a:p>
            <a:pPr marL="0" indent="0" algn="ctr">
              <a:buNone/>
            </a:pPr>
            <a:r>
              <a:rPr lang="it-IT" sz="2600" dirty="0"/>
              <a:t>Video lezione consigliata</a:t>
            </a:r>
            <a:endParaRPr lang="it-IT" sz="4000" dirty="0"/>
          </a:p>
          <a:p>
            <a:pPr marL="0" indent="0">
              <a:buNone/>
            </a:pPr>
            <a:r>
              <a:rPr lang="it-IT" sz="4000" dirty="0"/>
              <a:t>Heisenberg e il principio di indeterminazione</a:t>
            </a:r>
          </a:p>
          <a:p>
            <a:pPr marL="0" indent="0">
              <a:buNone/>
            </a:pPr>
            <a:endParaRPr lang="it-IT" sz="4000" dirty="0">
              <a:hlinkClick r:id="rId3"/>
            </a:endParaRPr>
          </a:p>
          <a:p>
            <a:pPr marL="0" indent="0">
              <a:buNone/>
            </a:pPr>
            <a:r>
              <a:rPr lang="it-IT" sz="3200" noProof="0" dirty="0">
                <a:hlinkClick r:id="rId3"/>
              </a:rPr>
              <a:t>https://www.youtube.com/watch?v=7wwd9F_KP3I&amp;t=796s</a:t>
            </a:r>
            <a:r>
              <a:rPr lang="it-IT" sz="3200" noProof="0" dirty="0"/>
              <a:t>  CURIUSS</a:t>
            </a:r>
          </a:p>
        </p:txBody>
      </p:sp>
      <p:sp>
        <p:nvSpPr>
          <p:cNvPr id="4" name="Segnaposto numero diapositiva 3">
            <a:extLst>
              <a:ext uri="{FF2B5EF4-FFF2-40B4-BE49-F238E27FC236}">
                <a16:creationId xmlns:a16="http://schemas.microsoft.com/office/drawing/2014/main" id="{0C31D54A-37A6-0D9B-2C86-88134E424EB0}"/>
              </a:ext>
            </a:extLst>
          </p:cNvPr>
          <p:cNvSpPr>
            <a:spLocks noGrp="1"/>
          </p:cNvSpPr>
          <p:nvPr>
            <p:ph type="sldNum" sz="quarter" idx="12"/>
          </p:nvPr>
        </p:nvSpPr>
        <p:spPr>
          <a:xfrm>
            <a:off x="8610600" y="6356350"/>
            <a:ext cx="2743200" cy="365125"/>
          </a:xfrm>
        </p:spPr>
        <p:txBody>
          <a:bodyPr>
            <a:normAutofit/>
          </a:bodyPr>
          <a:lstStyle/>
          <a:p>
            <a:pPr>
              <a:spcAft>
                <a:spcPts val="600"/>
              </a:spcAft>
            </a:pPr>
            <a:fld id="{5916F6E4-6F12-4E2D-AB8B-C203F07B6A9D}" type="slidenum">
              <a:rPr lang="it-IT" sz="1000" noProof="0">
                <a:solidFill>
                  <a:schemeClr val="tx1">
                    <a:lumMod val="50000"/>
                    <a:lumOff val="50000"/>
                  </a:schemeClr>
                </a:solidFill>
              </a:rPr>
              <a:pPr>
                <a:spcAft>
                  <a:spcPts val="600"/>
                </a:spcAft>
              </a:pPr>
              <a:t>16</a:t>
            </a:fld>
            <a:endParaRPr lang="it-IT" sz="1000" noProof="0">
              <a:solidFill>
                <a:schemeClr val="tx1">
                  <a:lumMod val="50000"/>
                  <a:lumOff val="50000"/>
                </a:schemeClr>
              </a:solidFill>
            </a:endParaRPr>
          </a:p>
        </p:txBody>
      </p:sp>
    </p:spTree>
    <p:extLst>
      <p:ext uri="{BB962C8B-B14F-4D97-AF65-F5344CB8AC3E}">
        <p14:creationId xmlns:p14="http://schemas.microsoft.com/office/powerpoint/2010/main" val="1632082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9A02A75-4A44-4045-BEA8-9BD8755A7E46}"/>
              </a:ext>
            </a:extLst>
          </p:cNvPr>
          <p:cNvSpPr>
            <a:spLocks noGrp="1"/>
          </p:cNvSpPr>
          <p:nvPr>
            <p:ph idx="1"/>
          </p:nvPr>
        </p:nvSpPr>
        <p:spPr>
          <a:xfrm>
            <a:off x="330829" y="781855"/>
            <a:ext cx="6056707" cy="4882373"/>
          </a:xfrm>
        </p:spPr>
        <p:txBody>
          <a:bodyPr>
            <a:normAutofit fontScale="77500" lnSpcReduction="20000"/>
          </a:bodyPr>
          <a:lstStyle/>
          <a:p>
            <a:pPr marL="0" indent="0">
              <a:lnSpc>
                <a:spcPct val="100000"/>
              </a:lnSpc>
              <a:spcAft>
                <a:spcPts val="600"/>
              </a:spcAft>
              <a:buNone/>
            </a:pPr>
            <a:r>
              <a:rPr lang="it-IT" sz="2400" noProof="0" dirty="0"/>
              <a:t>14/13,8 </a:t>
            </a:r>
            <a:r>
              <a:rPr lang="it-IT" sz="2400" noProof="0" dirty="0">
                <a:highlight>
                  <a:srgbClr val="00FFFF"/>
                </a:highlight>
              </a:rPr>
              <a:t>mld</a:t>
            </a:r>
            <a:r>
              <a:rPr lang="it-IT" sz="2400" noProof="0" dirty="0"/>
              <a:t> di anni fa il Big Bang (anni '30)</a:t>
            </a:r>
          </a:p>
          <a:p>
            <a:pPr marL="0" indent="0">
              <a:lnSpc>
                <a:spcPct val="100000"/>
              </a:lnSpc>
              <a:spcAft>
                <a:spcPts val="600"/>
              </a:spcAft>
              <a:buNone/>
            </a:pPr>
            <a:r>
              <a:rPr lang="it-IT" sz="2400" noProof="0" dirty="0"/>
              <a:t>4,54 </a:t>
            </a:r>
            <a:r>
              <a:rPr lang="it-IT" sz="2400" noProof="0" dirty="0">
                <a:highlight>
                  <a:srgbClr val="00FFFF"/>
                </a:highlight>
              </a:rPr>
              <a:t>mld</a:t>
            </a:r>
            <a:r>
              <a:rPr lang="it-IT" sz="2400" noProof="0" dirty="0"/>
              <a:t> di anni fa pianeta terra</a:t>
            </a:r>
            <a:br>
              <a:rPr lang="it-IT" sz="2400" noProof="0" dirty="0"/>
            </a:br>
            <a:r>
              <a:rPr lang="it-IT" sz="2400" noProof="0" dirty="0"/>
              <a:t>	materia non-vivente </a:t>
            </a:r>
            <a:r>
              <a:rPr lang="it-IT" sz="2400" noProof="0" dirty="0">
                <a:sym typeface="Wingdings" panose="05000000000000000000" pitchFamily="2" charset="2"/>
              </a:rPr>
              <a:t> composti </a:t>
            </a:r>
            <a:r>
              <a:rPr lang="it-IT" sz="2400" noProof="0" dirty="0" err="1">
                <a:sym typeface="Wingdings" panose="05000000000000000000" pitchFamily="2" charset="2"/>
              </a:rPr>
              <a:t>oganici</a:t>
            </a:r>
            <a:r>
              <a:rPr lang="it-IT" sz="2400" noProof="0" dirty="0">
                <a:sym typeface="Wingdings" panose="05000000000000000000" pitchFamily="2" charset="2"/>
              </a:rPr>
              <a:t> </a:t>
            </a:r>
          </a:p>
          <a:p>
            <a:pPr marL="0" indent="0">
              <a:lnSpc>
                <a:spcPct val="100000"/>
              </a:lnSpc>
              <a:spcAft>
                <a:spcPts val="600"/>
              </a:spcAft>
              <a:buNone/>
            </a:pPr>
            <a:r>
              <a:rPr lang="it-IT" sz="2400" noProof="0" dirty="0">
                <a:sym typeface="Wingdings" panose="05000000000000000000" pitchFamily="2" charset="2"/>
              </a:rPr>
              <a:t>3,5 </a:t>
            </a:r>
            <a:r>
              <a:rPr lang="it-IT" sz="2400" noProof="0" dirty="0">
                <a:highlight>
                  <a:srgbClr val="00FFFF"/>
                </a:highlight>
                <a:sym typeface="Wingdings" panose="05000000000000000000" pitchFamily="2" charset="2"/>
              </a:rPr>
              <a:t>mld</a:t>
            </a:r>
            <a:r>
              <a:rPr lang="it-IT" sz="2400" noProof="0" dirty="0">
                <a:sym typeface="Wingdings" panose="05000000000000000000" pitchFamily="2" charset="2"/>
              </a:rPr>
              <a:t> stromatoliti – microrganismi</a:t>
            </a:r>
          </a:p>
          <a:p>
            <a:pPr marL="0" indent="0">
              <a:lnSpc>
                <a:spcPct val="100000"/>
              </a:lnSpc>
              <a:spcAft>
                <a:spcPts val="600"/>
              </a:spcAft>
              <a:buNone/>
            </a:pPr>
            <a:r>
              <a:rPr lang="it-IT" sz="2400" noProof="0" dirty="0">
                <a:sym typeface="Wingdings" panose="05000000000000000000" pitchFamily="2" charset="2"/>
              </a:rPr>
              <a:t>350 </a:t>
            </a:r>
            <a:r>
              <a:rPr lang="it-IT" sz="2400" noProof="0" dirty="0">
                <a:highlight>
                  <a:srgbClr val="FF00FF"/>
                </a:highlight>
                <a:sym typeface="Wingdings" panose="05000000000000000000" pitchFamily="2" charset="2"/>
              </a:rPr>
              <a:t>milioni</a:t>
            </a:r>
            <a:r>
              <a:rPr lang="it-IT" sz="2400" noProof="0" dirty="0">
                <a:sym typeface="Wingdings" panose="05000000000000000000" pitchFamily="2" charset="2"/>
              </a:rPr>
              <a:t> alghe – erba e fiori - fotosintesi – ossigeno</a:t>
            </a:r>
          </a:p>
          <a:p>
            <a:pPr marL="0" indent="0">
              <a:lnSpc>
                <a:spcPct val="100000"/>
              </a:lnSpc>
              <a:spcAft>
                <a:spcPts val="600"/>
              </a:spcAft>
              <a:buNone/>
            </a:pPr>
            <a:r>
              <a:rPr lang="it-IT" sz="2400" noProof="0" dirty="0">
                <a:sym typeface="Wingdings" panose="05000000000000000000" pitchFamily="2" charset="2"/>
              </a:rPr>
              <a:t>4/5 </a:t>
            </a:r>
            <a:r>
              <a:rPr lang="it-IT" sz="2400" noProof="0" dirty="0">
                <a:highlight>
                  <a:srgbClr val="FF00FF"/>
                </a:highlight>
                <a:sym typeface="Wingdings" panose="05000000000000000000" pitchFamily="2" charset="2"/>
              </a:rPr>
              <a:t>milioni</a:t>
            </a:r>
            <a:r>
              <a:rPr lang="it-IT" sz="2400" noProof="0" dirty="0">
                <a:sym typeface="Wingdings" panose="05000000000000000000" pitchFamily="2" charset="2"/>
              </a:rPr>
              <a:t> di anni fa ominidi – primati</a:t>
            </a:r>
          </a:p>
          <a:p>
            <a:pPr marL="0" indent="0">
              <a:lnSpc>
                <a:spcPct val="100000"/>
              </a:lnSpc>
              <a:spcAft>
                <a:spcPts val="600"/>
              </a:spcAft>
              <a:buNone/>
            </a:pPr>
            <a:r>
              <a:rPr lang="it-IT" sz="2400" noProof="0" dirty="0">
                <a:sym typeface="Wingdings" panose="05000000000000000000" pitchFamily="2" charset="2"/>
              </a:rPr>
              <a:t>2,5 </a:t>
            </a:r>
            <a:r>
              <a:rPr lang="it-IT" sz="2400" noProof="0" dirty="0">
                <a:highlight>
                  <a:srgbClr val="FF00FF"/>
                </a:highlight>
                <a:sym typeface="Wingdings" panose="05000000000000000000" pitchFamily="2" charset="2"/>
              </a:rPr>
              <a:t>milioni</a:t>
            </a:r>
            <a:r>
              <a:rPr lang="it-IT" sz="2400" noProof="0" dirty="0">
                <a:sym typeface="Wingdings" panose="05000000000000000000" pitchFamily="2" charset="2"/>
              </a:rPr>
              <a:t> di anni fa homo </a:t>
            </a:r>
            <a:r>
              <a:rPr lang="it-IT" sz="2400" noProof="0" dirty="0" err="1">
                <a:sym typeface="Wingdings" panose="05000000000000000000" pitchFamily="2" charset="2"/>
              </a:rPr>
              <a:t>habilis</a:t>
            </a:r>
            <a:r>
              <a:rPr lang="it-IT" sz="2400" noProof="0" dirty="0">
                <a:sym typeface="Wingdings" panose="05000000000000000000" pitchFamily="2" charset="2"/>
              </a:rPr>
              <a:t> </a:t>
            </a:r>
            <a:r>
              <a:rPr lang="it-IT" sz="2400" noProof="0" dirty="0">
                <a:highlight>
                  <a:srgbClr val="FFFF00"/>
                </a:highlight>
                <a:sym typeface="Wingdings" panose="05000000000000000000" pitchFamily="2" charset="2"/>
              </a:rPr>
              <a:t>Inizio della preistoria</a:t>
            </a:r>
          </a:p>
          <a:p>
            <a:pPr marL="0" indent="0">
              <a:lnSpc>
                <a:spcPct val="100000"/>
              </a:lnSpc>
              <a:spcAft>
                <a:spcPts val="600"/>
              </a:spcAft>
              <a:buNone/>
            </a:pPr>
            <a:r>
              <a:rPr lang="it-IT" sz="2400" noProof="0" dirty="0">
                <a:sym typeface="Wingdings" panose="05000000000000000000" pitchFamily="2" charset="2"/>
              </a:rPr>
              <a:t>300 </a:t>
            </a:r>
            <a:r>
              <a:rPr lang="it-IT" sz="2400" noProof="0" dirty="0">
                <a:highlight>
                  <a:srgbClr val="00FF00"/>
                </a:highlight>
                <a:sym typeface="Wingdings" panose="05000000000000000000" pitchFamily="2" charset="2"/>
              </a:rPr>
              <a:t>mila</a:t>
            </a:r>
            <a:r>
              <a:rPr lang="it-IT" sz="2400" noProof="0" dirty="0">
                <a:sym typeface="Wingdings" panose="05000000000000000000" pitchFamily="2" charset="2"/>
              </a:rPr>
              <a:t> anni fa homo sapiens </a:t>
            </a:r>
            <a:br>
              <a:rPr lang="it-IT" sz="2400" noProof="0" dirty="0">
                <a:sym typeface="Wingdings" panose="05000000000000000000" pitchFamily="2" charset="2"/>
              </a:rPr>
            </a:br>
            <a:r>
              <a:rPr lang="it-IT" sz="2400" noProof="0" dirty="0">
                <a:sym typeface="Wingdings" panose="05000000000000000000" pitchFamily="2" charset="2"/>
              </a:rPr>
              <a:t>	</a:t>
            </a:r>
            <a:r>
              <a:rPr lang="it-IT" sz="1800" noProof="0" dirty="0">
                <a:sym typeface="Wingdings" panose="05000000000000000000" pitchFamily="2" charset="2"/>
              </a:rPr>
              <a:t>(uomo di Neanderthal estinto 30 mila anni fa)</a:t>
            </a:r>
            <a:endParaRPr lang="it-IT" sz="2400" noProof="0" dirty="0">
              <a:sym typeface="Wingdings" panose="05000000000000000000" pitchFamily="2" charset="2"/>
            </a:endParaRPr>
          </a:p>
          <a:p>
            <a:pPr marL="0" indent="0">
              <a:lnSpc>
                <a:spcPct val="100000"/>
              </a:lnSpc>
              <a:spcAft>
                <a:spcPts val="600"/>
              </a:spcAft>
              <a:buNone/>
            </a:pPr>
            <a:r>
              <a:rPr lang="it-IT" sz="2400" noProof="0" dirty="0">
                <a:sym typeface="Wingdings" panose="05000000000000000000" pitchFamily="2" charset="2"/>
              </a:rPr>
              <a:t>8 </a:t>
            </a:r>
            <a:r>
              <a:rPr lang="it-IT" sz="2400" noProof="0" dirty="0">
                <a:highlight>
                  <a:srgbClr val="00FF00"/>
                </a:highlight>
                <a:sym typeface="Wingdings" panose="05000000000000000000" pitchFamily="2" charset="2"/>
              </a:rPr>
              <a:t>mila</a:t>
            </a:r>
            <a:r>
              <a:rPr lang="it-IT" sz="2400" noProof="0" dirty="0">
                <a:sym typeface="Wingdings" panose="05000000000000000000" pitchFamily="2" charset="2"/>
              </a:rPr>
              <a:t> anni fa neolitico (agricoltura)</a:t>
            </a:r>
          </a:p>
          <a:p>
            <a:pPr marL="0" indent="0">
              <a:lnSpc>
                <a:spcPct val="100000"/>
              </a:lnSpc>
              <a:spcAft>
                <a:spcPts val="600"/>
              </a:spcAft>
              <a:buNone/>
            </a:pPr>
            <a:r>
              <a:rPr lang="it-IT" sz="2400" noProof="0" dirty="0">
                <a:sym typeface="Wingdings" panose="05000000000000000000" pitchFamily="2" charset="2"/>
              </a:rPr>
              <a:t>5/6 </a:t>
            </a:r>
            <a:r>
              <a:rPr lang="it-IT" sz="2400" noProof="0" dirty="0">
                <a:highlight>
                  <a:srgbClr val="00FF00"/>
                </a:highlight>
                <a:sym typeface="Wingdings" panose="05000000000000000000" pitchFamily="2" charset="2"/>
              </a:rPr>
              <a:t>mila</a:t>
            </a:r>
            <a:r>
              <a:rPr lang="it-IT" sz="2400" noProof="0" dirty="0">
                <a:sym typeface="Wingdings" panose="05000000000000000000" pitchFamily="2" charset="2"/>
              </a:rPr>
              <a:t> anni fa civiltà Mesopotamia - invenzione della scrittura – </a:t>
            </a:r>
            <a:r>
              <a:rPr lang="it-IT" sz="2400" noProof="0" dirty="0">
                <a:highlight>
                  <a:srgbClr val="FFFF00"/>
                </a:highlight>
                <a:sym typeface="Wingdings" panose="05000000000000000000" pitchFamily="2" charset="2"/>
              </a:rPr>
              <a:t>inizio della storia</a:t>
            </a:r>
          </a:p>
          <a:p>
            <a:pPr marL="0" indent="0">
              <a:lnSpc>
                <a:spcPct val="100000"/>
              </a:lnSpc>
              <a:spcAft>
                <a:spcPts val="600"/>
              </a:spcAft>
              <a:buNone/>
            </a:pPr>
            <a:endParaRPr lang="it-IT" sz="2400" noProof="0" dirty="0">
              <a:highlight>
                <a:srgbClr val="FFFF00"/>
              </a:highlight>
              <a:sym typeface="Wingdings" panose="05000000000000000000" pitchFamily="2" charset="2"/>
            </a:endParaRPr>
          </a:p>
          <a:p>
            <a:endParaRPr lang="it-IT" noProof="0" dirty="0"/>
          </a:p>
        </p:txBody>
      </p:sp>
      <p:sp>
        <p:nvSpPr>
          <p:cNvPr id="5" name="Titolo 1">
            <a:extLst>
              <a:ext uri="{FF2B5EF4-FFF2-40B4-BE49-F238E27FC236}">
                <a16:creationId xmlns:a16="http://schemas.microsoft.com/office/drawing/2014/main" id="{64320177-EDD7-B61B-6A0E-C7BD7C6B5F5B}"/>
              </a:ext>
            </a:extLst>
          </p:cNvPr>
          <p:cNvSpPr>
            <a:spLocks noGrp="1"/>
          </p:cNvSpPr>
          <p:nvPr>
            <p:ph type="title"/>
          </p:nvPr>
        </p:nvSpPr>
        <p:spPr>
          <a:xfrm>
            <a:off x="838200" y="0"/>
            <a:ext cx="10515600" cy="740661"/>
          </a:xfrm>
        </p:spPr>
        <p:txBody>
          <a:bodyPr/>
          <a:lstStyle/>
          <a:p>
            <a:r>
              <a:rPr lang="it-IT" noProof="0" dirty="0">
                <a:solidFill>
                  <a:schemeClr val="accent3">
                    <a:lumMod val="60000"/>
                    <a:lumOff val="40000"/>
                  </a:schemeClr>
                </a:solidFill>
              </a:rPr>
              <a:t>Le </a:t>
            </a:r>
            <a:r>
              <a:rPr lang="it-IT" noProof="0" dirty="0" err="1">
                <a:solidFill>
                  <a:schemeClr val="accent3">
                    <a:lumMod val="60000"/>
                    <a:lumOff val="40000"/>
                  </a:schemeClr>
                </a:solidFill>
              </a:rPr>
              <a:t>paradigme</a:t>
            </a:r>
            <a:r>
              <a:rPr lang="it-IT" noProof="0" dirty="0">
                <a:solidFill>
                  <a:schemeClr val="accent3">
                    <a:lumMod val="60000"/>
                    <a:lumOff val="40000"/>
                  </a:schemeClr>
                </a:solidFill>
              </a:rPr>
              <a:t> </a:t>
            </a:r>
            <a:r>
              <a:rPr lang="it-IT" noProof="0" dirty="0" err="1">
                <a:solidFill>
                  <a:schemeClr val="accent3">
                    <a:lumMod val="60000"/>
                    <a:lumOff val="40000"/>
                  </a:schemeClr>
                </a:solidFill>
              </a:rPr>
              <a:t>perdu</a:t>
            </a:r>
            <a:r>
              <a:rPr lang="it-IT" noProof="0" dirty="0">
                <a:solidFill>
                  <a:schemeClr val="accent3">
                    <a:lumMod val="60000"/>
                    <a:lumOff val="40000"/>
                  </a:schemeClr>
                </a:solidFill>
              </a:rPr>
              <a:t>: la nature </a:t>
            </a:r>
            <a:r>
              <a:rPr lang="it-IT" noProof="0" dirty="0" err="1">
                <a:solidFill>
                  <a:schemeClr val="accent3">
                    <a:lumMod val="60000"/>
                    <a:lumOff val="40000"/>
                  </a:schemeClr>
                </a:solidFill>
              </a:rPr>
              <a:t>humaine</a:t>
            </a:r>
            <a:r>
              <a:rPr lang="it-IT" noProof="0" dirty="0">
                <a:solidFill>
                  <a:schemeClr val="accent3">
                    <a:lumMod val="60000"/>
                    <a:lumOff val="40000"/>
                  </a:schemeClr>
                </a:solidFill>
              </a:rPr>
              <a:t> </a:t>
            </a:r>
            <a:r>
              <a:rPr lang="it-IT" sz="2100" dirty="0"/>
              <a:t>1973</a:t>
            </a:r>
          </a:p>
        </p:txBody>
      </p:sp>
      <p:grpSp>
        <p:nvGrpSpPr>
          <p:cNvPr id="7" name="Gruppo 6">
            <a:extLst>
              <a:ext uri="{FF2B5EF4-FFF2-40B4-BE49-F238E27FC236}">
                <a16:creationId xmlns:a16="http://schemas.microsoft.com/office/drawing/2014/main" id="{08601933-2E40-6F77-07BF-53F4124775A6}"/>
              </a:ext>
            </a:extLst>
          </p:cNvPr>
          <p:cNvGrpSpPr/>
          <p:nvPr/>
        </p:nvGrpSpPr>
        <p:grpSpPr>
          <a:xfrm>
            <a:off x="6494656" y="567364"/>
            <a:ext cx="5156701" cy="4754880"/>
            <a:chOff x="6513604" y="1051560"/>
            <a:chExt cx="5156701" cy="4754880"/>
          </a:xfrm>
        </p:grpSpPr>
        <p:pic>
          <p:nvPicPr>
            <p:cNvPr id="2" name="Immagine 1">
              <a:extLst>
                <a:ext uri="{FF2B5EF4-FFF2-40B4-BE49-F238E27FC236}">
                  <a16:creationId xmlns:a16="http://schemas.microsoft.com/office/drawing/2014/main" id="{D1AA1F0E-99DE-F4FB-6E10-AFA5A66A0C5B}"/>
                </a:ext>
              </a:extLst>
            </p:cNvPr>
            <p:cNvPicPr>
              <a:picLocks noChangeAspect="1"/>
            </p:cNvPicPr>
            <p:nvPr/>
          </p:nvPicPr>
          <p:blipFill>
            <a:blip r:embed="rId2"/>
            <a:stretch>
              <a:fillRect/>
            </a:stretch>
          </p:blipFill>
          <p:spPr>
            <a:xfrm>
              <a:off x="6513604" y="1051560"/>
              <a:ext cx="5156701" cy="4754880"/>
            </a:xfrm>
            <a:prstGeom prst="rect">
              <a:avLst/>
            </a:prstGeom>
          </p:spPr>
        </p:pic>
        <p:grpSp>
          <p:nvGrpSpPr>
            <p:cNvPr id="6" name="Gruppo 5">
              <a:extLst>
                <a:ext uri="{FF2B5EF4-FFF2-40B4-BE49-F238E27FC236}">
                  <a16:creationId xmlns:a16="http://schemas.microsoft.com/office/drawing/2014/main" id="{38B9F568-4F42-CF23-53B2-88F44660AF1E}"/>
                </a:ext>
              </a:extLst>
            </p:cNvPr>
            <p:cNvGrpSpPr/>
            <p:nvPr/>
          </p:nvGrpSpPr>
          <p:grpSpPr>
            <a:xfrm>
              <a:off x="6841887" y="1795659"/>
              <a:ext cx="4719600" cy="3029951"/>
              <a:chOff x="6841887" y="1795659"/>
              <a:chExt cx="4719600" cy="3029951"/>
            </a:xfrm>
          </p:grpSpPr>
          <mc:AlternateContent xmlns:mc="http://schemas.openxmlformats.org/markup-compatibility/2006" xmlns:p14="http://schemas.microsoft.com/office/powerpoint/2010/main">
            <mc:Choice Requires="p14">
              <p:contentPart p14:bwMode="auto" r:id="rId3">
                <p14:nvContentPartPr>
                  <p14:cNvPr id="4" name="Input penna 3">
                    <a:extLst>
                      <a:ext uri="{FF2B5EF4-FFF2-40B4-BE49-F238E27FC236}">
                        <a16:creationId xmlns:a16="http://schemas.microsoft.com/office/drawing/2014/main" id="{D59C4660-A394-3E41-B39A-5AB9418E009A}"/>
                      </a:ext>
                    </a:extLst>
                  </p14:cNvPr>
                  <p14:cNvContentPartPr/>
                  <p14:nvPr/>
                </p14:nvContentPartPr>
                <p14:xfrm>
                  <a:off x="7003122" y="1795659"/>
                  <a:ext cx="4524480" cy="11880"/>
                </p14:xfrm>
              </p:contentPart>
            </mc:Choice>
            <mc:Fallback xmlns="">
              <p:pic>
                <p:nvPicPr>
                  <p:cNvPr id="4" name="Input penna 3">
                    <a:extLst>
                      <a:ext uri="{FF2B5EF4-FFF2-40B4-BE49-F238E27FC236}">
                        <a16:creationId xmlns:a16="http://schemas.microsoft.com/office/drawing/2014/main" id="{D59C4660-A394-3E41-B39A-5AB9418E009A}"/>
                      </a:ext>
                    </a:extLst>
                  </p:cNvPr>
                  <p:cNvPicPr/>
                  <p:nvPr/>
                </p:nvPicPr>
                <p:blipFill>
                  <a:blip r:embed="rId4"/>
                  <a:stretch>
                    <a:fillRect/>
                  </a:stretch>
                </p:blipFill>
                <p:spPr>
                  <a:xfrm>
                    <a:off x="6949126" y="1687659"/>
                    <a:ext cx="4632111"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put penna 8">
                    <a:extLst>
                      <a:ext uri="{FF2B5EF4-FFF2-40B4-BE49-F238E27FC236}">
                        <a16:creationId xmlns:a16="http://schemas.microsoft.com/office/drawing/2014/main" id="{202C61D5-9F6F-E6FA-445E-33E5509049ED}"/>
                      </a:ext>
                    </a:extLst>
                  </p14:cNvPr>
                  <p14:cNvContentPartPr/>
                  <p14:nvPr/>
                </p14:nvContentPartPr>
                <p14:xfrm>
                  <a:off x="7020447" y="2038490"/>
                  <a:ext cx="4498560" cy="360"/>
                </p14:xfrm>
              </p:contentPart>
            </mc:Choice>
            <mc:Fallback xmlns="">
              <p:pic>
                <p:nvPicPr>
                  <p:cNvPr id="9" name="Input penna 8">
                    <a:extLst>
                      <a:ext uri="{FF2B5EF4-FFF2-40B4-BE49-F238E27FC236}">
                        <a16:creationId xmlns:a16="http://schemas.microsoft.com/office/drawing/2014/main" id="{202C61D5-9F6F-E6FA-445E-33E5509049ED}"/>
                      </a:ext>
                    </a:extLst>
                  </p:cNvPr>
                  <p:cNvPicPr/>
                  <p:nvPr/>
                </p:nvPicPr>
                <p:blipFill>
                  <a:blip r:embed="rId6"/>
                  <a:stretch>
                    <a:fillRect/>
                  </a:stretch>
                </p:blipFill>
                <p:spPr>
                  <a:xfrm>
                    <a:off x="6966447" y="1930490"/>
                    <a:ext cx="4606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put penna 9">
                    <a:extLst>
                      <a:ext uri="{FF2B5EF4-FFF2-40B4-BE49-F238E27FC236}">
                        <a16:creationId xmlns:a16="http://schemas.microsoft.com/office/drawing/2014/main" id="{5DBD90FB-4403-E849-6755-1EACC313FFC0}"/>
                      </a:ext>
                    </a:extLst>
                  </p14:cNvPr>
                  <p14:cNvContentPartPr/>
                  <p14:nvPr/>
                </p14:nvContentPartPr>
                <p14:xfrm>
                  <a:off x="7055007" y="2333330"/>
                  <a:ext cx="4475160" cy="106560"/>
                </p14:xfrm>
              </p:contentPart>
            </mc:Choice>
            <mc:Fallback xmlns="">
              <p:pic>
                <p:nvPicPr>
                  <p:cNvPr id="10" name="Input penna 9">
                    <a:extLst>
                      <a:ext uri="{FF2B5EF4-FFF2-40B4-BE49-F238E27FC236}">
                        <a16:creationId xmlns:a16="http://schemas.microsoft.com/office/drawing/2014/main" id="{5DBD90FB-4403-E849-6755-1EACC313FFC0}"/>
                      </a:ext>
                    </a:extLst>
                  </p:cNvPr>
                  <p:cNvPicPr/>
                  <p:nvPr/>
                </p:nvPicPr>
                <p:blipFill>
                  <a:blip r:embed="rId8"/>
                  <a:stretch>
                    <a:fillRect/>
                  </a:stretch>
                </p:blipFill>
                <p:spPr>
                  <a:xfrm>
                    <a:off x="7001011" y="2225330"/>
                    <a:ext cx="4582791"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put penna 10">
                    <a:extLst>
                      <a:ext uri="{FF2B5EF4-FFF2-40B4-BE49-F238E27FC236}">
                        <a16:creationId xmlns:a16="http://schemas.microsoft.com/office/drawing/2014/main" id="{E791DD4B-3DCD-200D-FB91-D53EBA39038B}"/>
                      </a:ext>
                    </a:extLst>
                  </p14:cNvPr>
                  <p14:cNvContentPartPr/>
                  <p14:nvPr/>
                </p14:nvContentPartPr>
                <p14:xfrm>
                  <a:off x="7031247" y="2438450"/>
                  <a:ext cx="360" cy="360"/>
                </p14:xfrm>
              </p:contentPart>
            </mc:Choice>
            <mc:Fallback xmlns="">
              <p:pic>
                <p:nvPicPr>
                  <p:cNvPr id="11" name="Input penna 10">
                    <a:extLst>
                      <a:ext uri="{FF2B5EF4-FFF2-40B4-BE49-F238E27FC236}">
                        <a16:creationId xmlns:a16="http://schemas.microsoft.com/office/drawing/2014/main" id="{E791DD4B-3DCD-200D-FB91-D53EBA39038B}"/>
                      </a:ext>
                    </a:extLst>
                  </p:cNvPr>
                  <p:cNvPicPr/>
                  <p:nvPr/>
                </p:nvPicPr>
                <p:blipFill>
                  <a:blip r:embed="rId10"/>
                  <a:stretch>
                    <a:fillRect/>
                  </a:stretch>
                </p:blipFill>
                <p:spPr>
                  <a:xfrm>
                    <a:off x="6977247" y="233045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put penna 12">
                    <a:extLst>
                      <a:ext uri="{FF2B5EF4-FFF2-40B4-BE49-F238E27FC236}">
                        <a16:creationId xmlns:a16="http://schemas.microsoft.com/office/drawing/2014/main" id="{59980ADD-4436-076D-B7BE-6101BB61FF4C}"/>
                      </a:ext>
                    </a:extLst>
                  </p14:cNvPr>
                  <p14:cNvContentPartPr/>
                  <p14:nvPr/>
                </p14:nvContentPartPr>
                <p14:xfrm>
                  <a:off x="6841887" y="3657410"/>
                  <a:ext cx="4698720" cy="42480"/>
                </p14:xfrm>
              </p:contentPart>
            </mc:Choice>
            <mc:Fallback xmlns="">
              <p:pic>
                <p:nvPicPr>
                  <p:cNvPr id="13" name="Input penna 12">
                    <a:extLst>
                      <a:ext uri="{FF2B5EF4-FFF2-40B4-BE49-F238E27FC236}">
                        <a16:creationId xmlns:a16="http://schemas.microsoft.com/office/drawing/2014/main" id="{59980ADD-4436-076D-B7BE-6101BB61FF4C}"/>
                      </a:ext>
                    </a:extLst>
                  </p:cNvPr>
                  <p:cNvPicPr/>
                  <p:nvPr/>
                </p:nvPicPr>
                <p:blipFill>
                  <a:blip r:embed="rId12"/>
                  <a:stretch>
                    <a:fillRect/>
                  </a:stretch>
                </p:blipFill>
                <p:spPr>
                  <a:xfrm>
                    <a:off x="6787887" y="3549410"/>
                    <a:ext cx="480636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put penna 13">
                    <a:extLst>
                      <a:ext uri="{FF2B5EF4-FFF2-40B4-BE49-F238E27FC236}">
                        <a16:creationId xmlns:a16="http://schemas.microsoft.com/office/drawing/2014/main" id="{F18A79B5-8FD9-AE8B-8600-C03E99EA3AD8}"/>
                      </a:ext>
                    </a:extLst>
                  </p14:cNvPr>
                  <p14:cNvContentPartPr/>
                  <p14:nvPr/>
                </p14:nvContentPartPr>
                <p14:xfrm>
                  <a:off x="6886527" y="3983210"/>
                  <a:ext cx="4632840" cy="21960"/>
                </p14:xfrm>
              </p:contentPart>
            </mc:Choice>
            <mc:Fallback xmlns="">
              <p:pic>
                <p:nvPicPr>
                  <p:cNvPr id="14" name="Input penna 13">
                    <a:extLst>
                      <a:ext uri="{FF2B5EF4-FFF2-40B4-BE49-F238E27FC236}">
                        <a16:creationId xmlns:a16="http://schemas.microsoft.com/office/drawing/2014/main" id="{F18A79B5-8FD9-AE8B-8600-C03E99EA3AD8}"/>
                      </a:ext>
                    </a:extLst>
                  </p:cNvPr>
                  <p:cNvPicPr/>
                  <p:nvPr/>
                </p:nvPicPr>
                <p:blipFill>
                  <a:blip r:embed="rId14"/>
                  <a:stretch>
                    <a:fillRect/>
                  </a:stretch>
                </p:blipFill>
                <p:spPr>
                  <a:xfrm>
                    <a:off x="6832523" y="3875210"/>
                    <a:ext cx="4740488"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put penna 14">
                    <a:extLst>
                      <a:ext uri="{FF2B5EF4-FFF2-40B4-BE49-F238E27FC236}">
                        <a16:creationId xmlns:a16="http://schemas.microsoft.com/office/drawing/2014/main" id="{91317D24-7C17-B669-B884-9E8547C8B754}"/>
                      </a:ext>
                    </a:extLst>
                  </p14:cNvPr>
                  <p14:cNvContentPartPr/>
                  <p14:nvPr/>
                </p14:nvContentPartPr>
                <p14:xfrm>
                  <a:off x="6949527" y="4781330"/>
                  <a:ext cx="4611960" cy="44280"/>
                </p14:xfrm>
              </p:contentPart>
            </mc:Choice>
            <mc:Fallback xmlns="">
              <p:pic>
                <p:nvPicPr>
                  <p:cNvPr id="15" name="Input penna 14">
                    <a:extLst>
                      <a:ext uri="{FF2B5EF4-FFF2-40B4-BE49-F238E27FC236}">
                        <a16:creationId xmlns:a16="http://schemas.microsoft.com/office/drawing/2014/main" id="{91317D24-7C17-B669-B884-9E8547C8B754}"/>
                      </a:ext>
                    </a:extLst>
                  </p:cNvPr>
                  <p:cNvPicPr/>
                  <p:nvPr/>
                </p:nvPicPr>
                <p:blipFill>
                  <a:blip r:embed="rId16"/>
                  <a:stretch>
                    <a:fillRect/>
                  </a:stretch>
                </p:blipFill>
                <p:spPr>
                  <a:xfrm>
                    <a:off x="6895527" y="4673330"/>
                    <a:ext cx="4719600" cy="259920"/>
                  </a:xfrm>
                  <a:prstGeom prst="rect">
                    <a:avLst/>
                  </a:prstGeom>
                </p:spPr>
              </p:pic>
            </mc:Fallback>
          </mc:AlternateContent>
        </p:grpSp>
      </p:grpSp>
      <p:sp>
        <p:nvSpPr>
          <p:cNvPr id="8" name="CasellaDiTesto 7">
            <a:extLst>
              <a:ext uri="{FF2B5EF4-FFF2-40B4-BE49-F238E27FC236}">
                <a16:creationId xmlns:a16="http://schemas.microsoft.com/office/drawing/2014/main" id="{B491CD10-0E95-F359-39A3-3B75EAD5CC74}"/>
              </a:ext>
            </a:extLst>
          </p:cNvPr>
          <p:cNvSpPr txBox="1"/>
          <p:nvPr/>
        </p:nvSpPr>
        <p:spPr>
          <a:xfrm>
            <a:off x="330829" y="5451945"/>
            <a:ext cx="11784971" cy="1677382"/>
          </a:xfrm>
          <a:prstGeom prst="rect">
            <a:avLst/>
          </a:prstGeom>
          <a:noFill/>
        </p:spPr>
        <p:txBody>
          <a:bodyPr wrap="square" rtlCol="0">
            <a:spAutoFit/>
          </a:bodyPr>
          <a:lstStyle/>
          <a:p>
            <a:pPr marL="0" indent="0">
              <a:lnSpc>
                <a:spcPct val="100000"/>
              </a:lnSpc>
              <a:spcAft>
                <a:spcPts val="600"/>
              </a:spcAft>
              <a:buNone/>
            </a:pPr>
            <a:r>
              <a:rPr lang="it-IT" sz="2400" noProof="0" dirty="0"/>
              <a:t>«L'emergenza del linguaggio precede e condiziona il compimento biologico dell'uomo»</a:t>
            </a:r>
          </a:p>
          <a:p>
            <a:pPr algn="r">
              <a:spcAft>
                <a:spcPts val="600"/>
              </a:spcAft>
            </a:pPr>
            <a:r>
              <a:rPr lang="it-IT" sz="2000" b="1" dirty="0"/>
              <a:t>Il caso e la necessità</a:t>
            </a:r>
            <a:r>
              <a:rPr lang="it-IT" sz="2400" dirty="0"/>
              <a:t>, </a:t>
            </a:r>
            <a:r>
              <a:rPr lang="it-IT" noProof="0" dirty="0"/>
              <a:t>Jacques </a:t>
            </a:r>
            <a:r>
              <a:rPr lang="it-IT" noProof="0" dirty="0" err="1"/>
              <a:t>Monod</a:t>
            </a:r>
            <a:r>
              <a:rPr lang="it-IT" noProof="0" dirty="0"/>
              <a:t> 1970</a:t>
            </a:r>
            <a:endParaRPr lang="it-IT" sz="2000" noProof="0" dirty="0"/>
          </a:p>
          <a:p>
            <a:pPr>
              <a:spcAft>
                <a:spcPts val="600"/>
              </a:spcAft>
            </a:pPr>
            <a:r>
              <a:rPr lang="it-IT" sz="2000" dirty="0">
                <a:solidFill>
                  <a:srgbClr val="474747"/>
                </a:solidFill>
                <a:latin typeface="Arial" panose="020B0604020202020204" pitchFamily="34" charset="0"/>
              </a:rPr>
              <a:t>«Nomina si </a:t>
            </a:r>
            <a:r>
              <a:rPr lang="it-IT" sz="2000" dirty="0" err="1">
                <a:solidFill>
                  <a:srgbClr val="474747"/>
                </a:solidFill>
                <a:latin typeface="Arial" panose="020B0604020202020204" pitchFamily="34" charset="0"/>
              </a:rPr>
              <a:t>nescis</a:t>
            </a:r>
            <a:r>
              <a:rPr lang="it-IT" sz="2000" dirty="0">
                <a:solidFill>
                  <a:srgbClr val="474747"/>
                </a:solidFill>
                <a:latin typeface="Arial" panose="020B0604020202020204" pitchFamily="34" charset="0"/>
              </a:rPr>
              <a:t>, </a:t>
            </a:r>
            <a:r>
              <a:rPr lang="it-IT" sz="2000" dirty="0" err="1">
                <a:solidFill>
                  <a:srgbClr val="474747"/>
                </a:solidFill>
                <a:latin typeface="Arial" panose="020B0604020202020204" pitchFamily="34" charset="0"/>
              </a:rPr>
              <a:t>perit</a:t>
            </a:r>
            <a:r>
              <a:rPr lang="it-IT" sz="2000" dirty="0">
                <a:solidFill>
                  <a:srgbClr val="474747"/>
                </a:solidFill>
                <a:latin typeface="Arial" panose="020B0604020202020204" pitchFamily="34" charset="0"/>
              </a:rPr>
              <a:t> et </a:t>
            </a:r>
            <a:r>
              <a:rPr lang="it-IT" sz="2000" dirty="0" err="1">
                <a:solidFill>
                  <a:srgbClr val="474747"/>
                </a:solidFill>
                <a:latin typeface="Arial" panose="020B0604020202020204" pitchFamily="34" charset="0"/>
              </a:rPr>
              <a:t>cognitio</a:t>
            </a:r>
            <a:r>
              <a:rPr lang="it-IT" sz="2000" dirty="0">
                <a:solidFill>
                  <a:srgbClr val="474747"/>
                </a:solidFill>
                <a:latin typeface="Arial" panose="020B0604020202020204" pitchFamily="34" charset="0"/>
              </a:rPr>
              <a:t> rerum» Linneo</a:t>
            </a:r>
            <a:r>
              <a:rPr lang="it-IT" sz="2000" dirty="0"/>
              <a:t>  </a:t>
            </a:r>
          </a:p>
          <a:p>
            <a:pPr marL="0" indent="0">
              <a:lnSpc>
                <a:spcPct val="100000"/>
              </a:lnSpc>
              <a:spcAft>
                <a:spcPts val="600"/>
              </a:spcAft>
              <a:buNone/>
            </a:pPr>
            <a:endParaRPr lang="it-IT" sz="2000" noProof="0" dirty="0">
              <a:highlight>
                <a:srgbClr val="FFFF00"/>
              </a:highlight>
              <a:sym typeface="Wingdings" panose="05000000000000000000" pitchFamily="2" charset="2"/>
            </a:endParaRPr>
          </a:p>
        </p:txBody>
      </p:sp>
    </p:spTree>
    <p:extLst>
      <p:ext uri="{BB962C8B-B14F-4D97-AF65-F5344CB8AC3E}">
        <p14:creationId xmlns:p14="http://schemas.microsoft.com/office/powerpoint/2010/main" val="3940699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BA7787A-B8A7-9ADC-3420-03EF247525B2}"/>
              </a:ext>
            </a:extLst>
          </p:cNvPr>
          <p:cNvSpPr>
            <a:spLocks noGrp="1"/>
          </p:cNvSpPr>
          <p:nvPr>
            <p:ph idx="1"/>
          </p:nvPr>
        </p:nvSpPr>
        <p:spPr>
          <a:xfrm>
            <a:off x="566057" y="1466397"/>
            <a:ext cx="10863943" cy="4351338"/>
          </a:xfrm>
        </p:spPr>
        <p:txBody>
          <a:bodyPr>
            <a:normAutofit lnSpcReduction="10000"/>
          </a:bodyPr>
          <a:lstStyle/>
          <a:p>
            <a:r>
              <a:rPr lang="it-IT" dirty="0"/>
              <a:t>Morin conia</a:t>
            </a:r>
            <a:r>
              <a:rPr lang="it-IT" noProof="0" dirty="0"/>
              <a:t> per la prima volta la formula </a:t>
            </a:r>
            <a:r>
              <a:rPr lang="it-IT" noProof="0" dirty="0">
                <a:solidFill>
                  <a:srgbClr val="FF0000"/>
                </a:solidFill>
              </a:rPr>
              <a:t>Homo sapiens/demens</a:t>
            </a:r>
            <a:r>
              <a:rPr lang="it-IT" noProof="0" dirty="0"/>
              <a:t>. </a:t>
            </a:r>
          </a:p>
          <a:p>
            <a:r>
              <a:rPr lang="it-IT" dirty="0"/>
              <a:t>L'irrompere dell'homo sapiens nel mondo provoca un aumento del disordine. «C'è molto più disordine nel mondo dell'uomo che nel mondo della natura»</a:t>
            </a:r>
          </a:p>
          <a:p>
            <a:r>
              <a:rPr lang="it-IT" dirty="0">
                <a:solidFill>
                  <a:srgbClr val="0F1111"/>
                </a:solidFill>
                <a:latin typeface="Amazon Ember"/>
              </a:rPr>
              <a:t>«L'evoluzione si compie a colpi di barbarie»</a:t>
            </a:r>
            <a:endParaRPr lang="fr-FR" dirty="0"/>
          </a:p>
          <a:p>
            <a:endParaRPr lang="it-IT" dirty="0"/>
          </a:p>
          <a:p>
            <a:r>
              <a:rPr lang="it-IT" dirty="0">
                <a:solidFill>
                  <a:srgbClr val="0F1111"/>
                </a:solidFill>
                <a:latin typeface="Amazon Ember"/>
              </a:rPr>
              <a:t>L'uomo si rivela come un essere complesso che, malgrado le sue pulsioni aggressive e distruttive, è stato capace di creare una società evoluta, ma, dice Morin, non ancora «umana» … a suo avviso, siamo ancora all’età del ferro della «società umana».</a:t>
            </a:r>
          </a:p>
          <a:p>
            <a:endParaRPr lang="it-IT" dirty="0"/>
          </a:p>
          <a:p>
            <a:pPr marL="0" indent="0">
              <a:buNone/>
            </a:pPr>
            <a:endParaRPr lang="it-IT" noProof="0" dirty="0"/>
          </a:p>
          <a:p>
            <a:endParaRPr lang="fr-FR" dirty="0"/>
          </a:p>
        </p:txBody>
      </p:sp>
      <p:sp>
        <p:nvSpPr>
          <p:cNvPr id="4" name="Segnaposto numero diapositiva 3">
            <a:extLst>
              <a:ext uri="{FF2B5EF4-FFF2-40B4-BE49-F238E27FC236}">
                <a16:creationId xmlns:a16="http://schemas.microsoft.com/office/drawing/2014/main" id="{5FE4B69C-71C9-F683-39E8-E8730BCA1D88}"/>
              </a:ext>
            </a:extLst>
          </p:cNvPr>
          <p:cNvSpPr>
            <a:spLocks noGrp="1"/>
          </p:cNvSpPr>
          <p:nvPr>
            <p:ph type="sldNum" sz="quarter" idx="12"/>
          </p:nvPr>
        </p:nvSpPr>
        <p:spPr/>
        <p:txBody>
          <a:bodyPr/>
          <a:lstStyle/>
          <a:p>
            <a:fld id="{5916F6E4-6F12-4E2D-AB8B-C203F07B6A9D}" type="slidenum">
              <a:rPr lang="fr-FR" smtClean="0"/>
              <a:t>18</a:t>
            </a:fld>
            <a:endParaRPr lang="fr-FR"/>
          </a:p>
        </p:txBody>
      </p:sp>
      <p:sp>
        <p:nvSpPr>
          <p:cNvPr id="5" name="Titolo 1">
            <a:extLst>
              <a:ext uri="{FF2B5EF4-FFF2-40B4-BE49-F238E27FC236}">
                <a16:creationId xmlns:a16="http://schemas.microsoft.com/office/drawing/2014/main" id="{3034E307-FB65-B8BC-B7EC-60384D68CCCA}"/>
              </a:ext>
            </a:extLst>
          </p:cNvPr>
          <p:cNvSpPr>
            <a:spLocks noGrp="1"/>
          </p:cNvSpPr>
          <p:nvPr>
            <p:ph type="title"/>
          </p:nvPr>
        </p:nvSpPr>
        <p:spPr>
          <a:xfrm>
            <a:off x="693821" y="409074"/>
            <a:ext cx="10515600" cy="740661"/>
          </a:xfrm>
        </p:spPr>
        <p:txBody>
          <a:bodyPr/>
          <a:lstStyle/>
          <a:p>
            <a:r>
              <a:rPr lang="it-IT" noProof="0" dirty="0">
                <a:solidFill>
                  <a:schemeClr val="accent3">
                    <a:lumMod val="60000"/>
                    <a:lumOff val="40000"/>
                  </a:schemeClr>
                </a:solidFill>
              </a:rPr>
              <a:t>Le </a:t>
            </a:r>
            <a:r>
              <a:rPr lang="it-IT" noProof="0" dirty="0" err="1">
                <a:solidFill>
                  <a:schemeClr val="accent3">
                    <a:lumMod val="60000"/>
                    <a:lumOff val="40000"/>
                  </a:schemeClr>
                </a:solidFill>
              </a:rPr>
              <a:t>paradigme</a:t>
            </a:r>
            <a:r>
              <a:rPr lang="it-IT" noProof="0" dirty="0">
                <a:solidFill>
                  <a:schemeClr val="accent3">
                    <a:lumMod val="60000"/>
                    <a:lumOff val="40000"/>
                  </a:schemeClr>
                </a:solidFill>
              </a:rPr>
              <a:t> </a:t>
            </a:r>
            <a:r>
              <a:rPr lang="it-IT" noProof="0" dirty="0" err="1">
                <a:solidFill>
                  <a:schemeClr val="accent3">
                    <a:lumMod val="60000"/>
                    <a:lumOff val="40000"/>
                  </a:schemeClr>
                </a:solidFill>
              </a:rPr>
              <a:t>perdu</a:t>
            </a:r>
            <a:r>
              <a:rPr lang="it-IT" noProof="0" dirty="0">
                <a:solidFill>
                  <a:schemeClr val="accent3">
                    <a:lumMod val="60000"/>
                    <a:lumOff val="40000"/>
                  </a:schemeClr>
                </a:solidFill>
              </a:rPr>
              <a:t>: la nature </a:t>
            </a:r>
            <a:r>
              <a:rPr lang="it-IT" noProof="0" dirty="0" err="1">
                <a:solidFill>
                  <a:schemeClr val="accent3">
                    <a:lumMod val="60000"/>
                    <a:lumOff val="40000"/>
                  </a:schemeClr>
                </a:solidFill>
              </a:rPr>
              <a:t>humaine</a:t>
            </a:r>
            <a:r>
              <a:rPr lang="it-IT" noProof="0" dirty="0">
                <a:solidFill>
                  <a:schemeClr val="accent3">
                    <a:lumMod val="60000"/>
                    <a:lumOff val="40000"/>
                  </a:schemeClr>
                </a:solidFill>
              </a:rPr>
              <a:t> </a:t>
            </a:r>
            <a:r>
              <a:rPr lang="it-IT" sz="2100" dirty="0"/>
              <a:t>1973</a:t>
            </a:r>
          </a:p>
        </p:txBody>
      </p:sp>
    </p:spTree>
    <p:extLst>
      <p:ext uri="{BB962C8B-B14F-4D97-AF65-F5344CB8AC3E}">
        <p14:creationId xmlns:p14="http://schemas.microsoft.com/office/powerpoint/2010/main" val="327755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1AD7164-12A3-A75E-D048-C104CC87EAD5}"/>
              </a:ext>
            </a:extLst>
          </p:cNvPr>
          <p:cNvSpPr>
            <a:spLocks noGrp="1"/>
          </p:cNvSpPr>
          <p:nvPr>
            <p:ph type="title"/>
          </p:nvPr>
        </p:nvSpPr>
        <p:spPr>
          <a:xfrm>
            <a:off x="596463" y="622293"/>
            <a:ext cx="10757335" cy="4685749"/>
          </a:xfrm>
        </p:spPr>
        <p:txBody>
          <a:bodyPr vert="horz" lIns="91440" tIns="45720" rIns="91440" bIns="45720" rtlCol="0" anchor="ctr">
            <a:normAutofit fontScale="90000"/>
          </a:bodyPr>
          <a:lstStyle/>
          <a:p>
            <a:pPr algn="ctr"/>
            <a:r>
              <a:rPr lang="en-US" sz="3600" kern="1200" noProof="0" dirty="0">
                <a:solidFill>
                  <a:schemeClr val="tx1"/>
                </a:solidFill>
                <a:latin typeface="+mj-lt"/>
                <a:ea typeface="+mj-ea"/>
                <a:cs typeface="+mj-cs"/>
              </a:rPr>
              <a:t>La </a:t>
            </a:r>
            <a:r>
              <a:rPr lang="en-US" sz="3600" kern="1200" noProof="0" dirty="0" err="1">
                <a:solidFill>
                  <a:schemeClr val="tx1"/>
                </a:solidFill>
                <a:latin typeface="+mj-lt"/>
                <a:ea typeface="+mj-ea"/>
                <a:cs typeface="+mj-cs"/>
              </a:rPr>
              <a:t>complessità</a:t>
            </a:r>
            <a:r>
              <a:rPr lang="en-US" sz="3600" kern="1200" noProof="0" dirty="0">
                <a:solidFill>
                  <a:schemeClr val="tx1"/>
                </a:solidFill>
                <a:latin typeface="+mj-lt"/>
                <a:ea typeface="+mj-ea"/>
                <a:cs typeface="+mj-cs"/>
              </a:rPr>
              <a:t> non è un </a:t>
            </a:r>
            <a:r>
              <a:rPr lang="en-US" sz="3600" kern="1200" noProof="0" dirty="0" err="1">
                <a:solidFill>
                  <a:schemeClr val="tx1"/>
                </a:solidFill>
                <a:latin typeface="+mj-lt"/>
                <a:ea typeface="+mj-ea"/>
                <a:cs typeface="+mj-cs"/>
              </a:rPr>
              <a:t>mazzo</a:t>
            </a:r>
            <a:r>
              <a:rPr lang="en-US" sz="3600" kern="1200" noProof="0" dirty="0">
                <a:solidFill>
                  <a:schemeClr val="tx1"/>
                </a:solidFill>
                <a:latin typeface="+mj-lt"/>
                <a:ea typeface="+mj-ea"/>
                <a:cs typeface="+mj-cs"/>
              </a:rPr>
              <a:t> di </a:t>
            </a:r>
            <a:r>
              <a:rPr lang="en-US" sz="3600" kern="1200" noProof="0" dirty="0" err="1">
                <a:solidFill>
                  <a:schemeClr val="tx1"/>
                </a:solidFill>
                <a:latin typeface="+mj-lt"/>
                <a:ea typeface="+mj-ea"/>
                <a:cs typeface="+mj-cs"/>
              </a:rPr>
              <a:t>chiavi</a:t>
            </a:r>
            <a:r>
              <a:rPr lang="en-US" sz="3600" kern="1200" noProof="0" dirty="0">
                <a:solidFill>
                  <a:schemeClr val="tx1"/>
                </a:solidFill>
                <a:latin typeface="+mj-lt"/>
                <a:ea typeface="+mj-ea"/>
                <a:cs typeface="+mj-cs"/>
              </a:rPr>
              <a:t> </a:t>
            </a:r>
            <a:r>
              <a:rPr lang="en-US" sz="3600" kern="1200" noProof="0" dirty="0" err="1">
                <a:solidFill>
                  <a:schemeClr val="tx1"/>
                </a:solidFill>
                <a:latin typeface="+mj-lt"/>
                <a:ea typeface="+mj-ea"/>
                <a:cs typeface="+mj-cs"/>
              </a:rPr>
              <a:t>che</a:t>
            </a:r>
            <a:r>
              <a:rPr lang="en-US" sz="3600" kern="1200" noProof="0" dirty="0">
                <a:solidFill>
                  <a:schemeClr val="tx1"/>
                </a:solidFill>
                <a:latin typeface="+mj-lt"/>
                <a:ea typeface="+mj-ea"/>
                <a:cs typeface="+mj-cs"/>
              </a:rPr>
              <a:t> </a:t>
            </a:r>
            <a:r>
              <a:rPr lang="en-US" sz="3600" kern="1200" noProof="0" dirty="0" err="1">
                <a:solidFill>
                  <a:schemeClr val="tx1"/>
                </a:solidFill>
                <a:latin typeface="+mj-lt"/>
                <a:ea typeface="+mj-ea"/>
                <a:cs typeface="+mj-cs"/>
              </a:rPr>
              <a:t>si</a:t>
            </a:r>
            <a:r>
              <a:rPr lang="en-US" sz="3600" kern="1200" noProof="0" dirty="0">
                <a:solidFill>
                  <a:schemeClr val="tx1"/>
                </a:solidFill>
                <a:latin typeface="+mj-lt"/>
                <a:ea typeface="+mj-ea"/>
                <a:cs typeface="+mj-cs"/>
              </a:rPr>
              <a:t> </a:t>
            </a:r>
            <a:r>
              <a:rPr lang="en-US" sz="3600" kern="1200" noProof="0" dirty="0" err="1">
                <a:solidFill>
                  <a:schemeClr val="tx1"/>
                </a:solidFill>
                <a:latin typeface="+mj-lt"/>
                <a:ea typeface="+mj-ea"/>
                <a:cs typeface="+mj-cs"/>
              </a:rPr>
              <a:t>può</a:t>
            </a:r>
            <a:r>
              <a:rPr lang="en-US" sz="3600" kern="1200" noProof="0" dirty="0">
                <a:solidFill>
                  <a:schemeClr val="tx1"/>
                </a:solidFill>
                <a:latin typeface="+mj-lt"/>
                <a:ea typeface="+mj-ea"/>
                <a:cs typeface="+mj-cs"/>
              </a:rPr>
              <a:t> dare a </a:t>
            </a:r>
            <a:r>
              <a:rPr lang="en-US" sz="3600" kern="1200" noProof="0" dirty="0" err="1">
                <a:solidFill>
                  <a:schemeClr val="tx1"/>
                </a:solidFill>
                <a:latin typeface="+mj-lt"/>
                <a:ea typeface="+mj-ea"/>
                <a:cs typeface="+mj-cs"/>
              </a:rPr>
              <a:t>chiunque</a:t>
            </a:r>
            <a:r>
              <a:rPr lang="en-US" sz="3600" kern="1200" noProof="0" dirty="0">
                <a:solidFill>
                  <a:schemeClr val="tx1"/>
                </a:solidFill>
                <a:latin typeface="+mj-lt"/>
                <a:ea typeface="+mj-ea"/>
                <a:cs typeface="+mj-cs"/>
              </a:rPr>
              <a:t>.</a:t>
            </a:r>
            <a:br>
              <a:rPr lang="en-US" sz="3600" kern="1200" noProof="0" dirty="0">
                <a:solidFill>
                  <a:schemeClr val="tx1"/>
                </a:solidFill>
                <a:latin typeface="+mj-lt"/>
                <a:ea typeface="+mj-ea"/>
                <a:cs typeface="+mj-cs"/>
              </a:rPr>
            </a:br>
            <a:r>
              <a:rPr lang="en-US" sz="3600" kern="1200" noProof="0" dirty="0">
                <a:solidFill>
                  <a:schemeClr val="tx1"/>
                </a:solidFill>
                <a:latin typeface="+mj-lt"/>
                <a:ea typeface="+mj-ea"/>
                <a:cs typeface="+mj-cs"/>
              </a:rPr>
              <a:t> </a:t>
            </a:r>
            <a:br>
              <a:rPr lang="en-US" sz="3600" kern="1200" noProof="0" dirty="0">
                <a:solidFill>
                  <a:schemeClr val="tx1"/>
                </a:solidFill>
                <a:latin typeface="+mj-lt"/>
                <a:ea typeface="+mj-ea"/>
                <a:cs typeface="+mj-cs"/>
              </a:rPr>
            </a:br>
            <a:br>
              <a:rPr lang="en-US" sz="3600" kern="1200" noProof="0" dirty="0">
                <a:solidFill>
                  <a:schemeClr val="tx1"/>
                </a:solidFill>
                <a:latin typeface="+mj-lt"/>
                <a:ea typeface="+mj-ea"/>
                <a:cs typeface="+mj-cs"/>
              </a:rPr>
            </a:br>
            <a:r>
              <a:rPr lang="en-US" sz="3600" kern="1200" noProof="0" dirty="0">
                <a:solidFill>
                  <a:schemeClr val="tx1"/>
                </a:solidFill>
                <a:latin typeface="+mj-lt"/>
                <a:ea typeface="+mj-ea"/>
                <a:cs typeface="+mj-cs"/>
              </a:rPr>
              <a:t>La </a:t>
            </a:r>
            <a:r>
              <a:rPr lang="en-US" sz="3600" kern="1200" noProof="0" dirty="0" err="1">
                <a:solidFill>
                  <a:schemeClr val="tx1"/>
                </a:solidFill>
                <a:latin typeface="+mj-lt"/>
                <a:ea typeface="+mj-ea"/>
                <a:cs typeface="+mj-cs"/>
              </a:rPr>
              <a:t>complessità</a:t>
            </a:r>
            <a:r>
              <a:rPr lang="en-US" sz="3600" kern="1200" noProof="0" dirty="0">
                <a:solidFill>
                  <a:schemeClr val="tx1"/>
                </a:solidFill>
                <a:latin typeface="+mj-lt"/>
                <a:ea typeface="+mj-ea"/>
                <a:cs typeface="+mj-cs"/>
              </a:rPr>
              <a:t> </a:t>
            </a:r>
            <a:r>
              <a:rPr lang="en-US" sz="3600" kern="1200" noProof="0" dirty="0" err="1">
                <a:solidFill>
                  <a:schemeClr val="tx1"/>
                </a:solidFill>
                <a:latin typeface="+mj-lt"/>
                <a:ea typeface="+mj-ea"/>
                <a:cs typeface="+mj-cs"/>
              </a:rPr>
              <a:t>richiede</a:t>
            </a:r>
            <a:r>
              <a:rPr lang="en-US" sz="3600" kern="1200" noProof="0" dirty="0">
                <a:solidFill>
                  <a:schemeClr val="tx1"/>
                </a:solidFill>
                <a:latin typeface="+mj-lt"/>
                <a:ea typeface="+mj-ea"/>
                <a:cs typeface="+mj-cs"/>
              </a:rPr>
              <a:t> </a:t>
            </a:r>
            <a:r>
              <a:rPr lang="en-US" sz="3600" kern="1200" noProof="0" dirty="0" err="1">
                <a:solidFill>
                  <a:schemeClr val="tx1"/>
                </a:solidFill>
                <a:latin typeface="+mj-lt"/>
                <a:ea typeface="+mj-ea"/>
                <a:cs typeface="+mj-cs"/>
              </a:rPr>
              <a:t>consapevolezza</a:t>
            </a:r>
            <a:r>
              <a:rPr lang="en-US" sz="3600" kern="1200" noProof="0" dirty="0">
                <a:solidFill>
                  <a:schemeClr val="tx1"/>
                </a:solidFill>
                <a:latin typeface="+mj-lt"/>
                <a:ea typeface="+mj-ea"/>
                <a:cs typeface="+mj-cs"/>
              </a:rPr>
              <a:t> e </a:t>
            </a:r>
            <a:r>
              <a:rPr lang="en-US" sz="3600" kern="1200" noProof="0" dirty="0" err="1">
                <a:solidFill>
                  <a:schemeClr val="tx1"/>
                </a:solidFill>
                <a:latin typeface="+mj-lt"/>
                <a:ea typeface="+mj-ea"/>
                <a:cs typeface="+mj-cs"/>
              </a:rPr>
              <a:t>quindi</a:t>
            </a:r>
            <a:r>
              <a:rPr lang="en-US" sz="3600" kern="1200" noProof="0" dirty="0">
                <a:solidFill>
                  <a:schemeClr val="tx1"/>
                </a:solidFill>
                <a:latin typeface="+mj-lt"/>
                <a:ea typeface="+mj-ea"/>
                <a:cs typeface="+mj-cs"/>
              </a:rPr>
              <a:t> </a:t>
            </a:r>
            <a:r>
              <a:rPr lang="en-US" sz="3600" kern="1200" noProof="0" dirty="0" err="1">
                <a:solidFill>
                  <a:schemeClr val="tx1"/>
                </a:solidFill>
                <a:latin typeface="+mj-lt"/>
                <a:ea typeface="+mj-ea"/>
                <a:cs typeface="+mj-cs"/>
              </a:rPr>
              <a:t>una</a:t>
            </a:r>
            <a:r>
              <a:rPr lang="en-US" sz="3600" kern="1200" noProof="0" dirty="0">
                <a:solidFill>
                  <a:schemeClr val="tx1"/>
                </a:solidFill>
                <a:latin typeface="+mj-lt"/>
                <a:ea typeface="+mj-ea"/>
                <a:cs typeface="+mj-cs"/>
              </a:rPr>
              <a:t> </a:t>
            </a:r>
            <a:r>
              <a:rPr lang="en-US" sz="3600" kern="1200" noProof="0" dirty="0" err="1">
                <a:solidFill>
                  <a:schemeClr val="tx1"/>
                </a:solidFill>
                <a:latin typeface="+mj-lt"/>
                <a:ea typeface="+mj-ea"/>
                <a:cs typeface="+mj-cs"/>
              </a:rPr>
              <a:t>strategia</a:t>
            </a:r>
            <a:r>
              <a:rPr lang="en-US" sz="3600" kern="1200" noProof="0" dirty="0">
                <a:solidFill>
                  <a:schemeClr val="tx1"/>
                </a:solidFill>
                <a:latin typeface="+mj-lt"/>
                <a:ea typeface="+mj-ea"/>
                <a:cs typeface="+mj-cs"/>
              </a:rPr>
              <a:t>.</a:t>
            </a:r>
            <a:br>
              <a:rPr lang="en-US" sz="3600" kern="1200" noProof="0" dirty="0">
                <a:solidFill>
                  <a:schemeClr val="tx1"/>
                </a:solidFill>
                <a:latin typeface="+mj-lt"/>
                <a:ea typeface="+mj-ea"/>
                <a:cs typeface="+mj-cs"/>
              </a:rPr>
            </a:br>
            <a:r>
              <a:rPr lang="en-US" sz="3600" kern="1200" noProof="0" dirty="0">
                <a:solidFill>
                  <a:schemeClr val="tx1"/>
                </a:solidFill>
                <a:latin typeface="+mj-lt"/>
                <a:ea typeface="+mj-ea"/>
                <a:cs typeface="+mj-cs"/>
              </a:rPr>
              <a:t>Solo </a:t>
            </a:r>
            <a:r>
              <a:rPr lang="en-US" sz="3600" kern="1200" noProof="0" dirty="0" err="1">
                <a:solidFill>
                  <a:schemeClr val="tx1"/>
                </a:solidFill>
                <a:latin typeface="+mj-lt"/>
                <a:ea typeface="+mj-ea"/>
                <a:cs typeface="+mj-cs"/>
              </a:rPr>
              <a:t>una</a:t>
            </a:r>
            <a:r>
              <a:rPr lang="en-US" sz="3600" kern="1200" noProof="0" dirty="0">
                <a:solidFill>
                  <a:schemeClr val="tx1"/>
                </a:solidFill>
                <a:latin typeface="+mj-lt"/>
                <a:ea typeface="+mj-ea"/>
                <a:cs typeface="+mj-cs"/>
              </a:rPr>
              <a:t> </a:t>
            </a:r>
            <a:r>
              <a:rPr lang="en-US" sz="3600" kern="1200" noProof="0" dirty="0" err="1">
                <a:solidFill>
                  <a:schemeClr val="tx1"/>
                </a:solidFill>
                <a:latin typeface="+mj-lt"/>
                <a:ea typeface="+mj-ea"/>
                <a:cs typeface="+mj-cs"/>
              </a:rPr>
              <a:t>strategia</a:t>
            </a:r>
            <a:r>
              <a:rPr lang="en-US" sz="3600" kern="1200" noProof="0" dirty="0">
                <a:solidFill>
                  <a:schemeClr val="tx1"/>
                </a:solidFill>
                <a:latin typeface="+mj-lt"/>
                <a:ea typeface="+mj-ea"/>
                <a:cs typeface="+mj-cs"/>
              </a:rPr>
              <a:t> </a:t>
            </a:r>
            <a:r>
              <a:rPr lang="en-US" sz="3600" kern="1200" noProof="0" dirty="0" err="1">
                <a:solidFill>
                  <a:schemeClr val="tx1"/>
                </a:solidFill>
                <a:latin typeface="+mj-lt"/>
                <a:ea typeface="+mj-ea"/>
                <a:cs typeface="+mj-cs"/>
              </a:rPr>
              <a:t>permette</a:t>
            </a:r>
            <a:r>
              <a:rPr lang="en-US" sz="3600" kern="1200" noProof="0" dirty="0">
                <a:solidFill>
                  <a:schemeClr val="tx1"/>
                </a:solidFill>
                <a:latin typeface="+mj-lt"/>
                <a:ea typeface="+mj-ea"/>
                <a:cs typeface="+mj-cs"/>
              </a:rPr>
              <a:t> di </a:t>
            </a:r>
            <a:r>
              <a:rPr lang="en-US" sz="3600" kern="1200" noProof="0" dirty="0" err="1">
                <a:solidFill>
                  <a:schemeClr val="tx1"/>
                </a:solidFill>
                <a:latin typeface="+mj-lt"/>
                <a:ea typeface="+mj-ea"/>
                <a:cs typeface="+mj-cs"/>
              </a:rPr>
              <a:t>affrontare</a:t>
            </a:r>
            <a:r>
              <a:rPr lang="en-US" sz="3600" kern="1200" noProof="0" dirty="0">
                <a:solidFill>
                  <a:schemeClr val="tx1"/>
                </a:solidFill>
                <a:latin typeface="+mj-lt"/>
                <a:ea typeface="+mj-ea"/>
                <a:cs typeface="+mj-cs"/>
              </a:rPr>
              <a:t> </a:t>
            </a:r>
            <a:r>
              <a:rPr lang="en-US" sz="3600" kern="1200" noProof="0" dirty="0" err="1">
                <a:solidFill>
                  <a:schemeClr val="tx1"/>
                </a:solidFill>
                <a:latin typeface="+mj-lt"/>
                <a:ea typeface="+mj-ea"/>
                <a:cs typeface="+mj-cs"/>
              </a:rPr>
              <a:t>l'incerto</a:t>
            </a:r>
            <a:r>
              <a:rPr lang="en-US" sz="3600" kern="1200" noProof="0" dirty="0">
                <a:solidFill>
                  <a:schemeClr val="tx1"/>
                </a:solidFill>
                <a:latin typeface="+mj-lt"/>
                <a:ea typeface="+mj-ea"/>
                <a:cs typeface="+mj-cs"/>
              </a:rPr>
              <a:t> e </a:t>
            </a:r>
            <a:r>
              <a:rPr lang="en-US" sz="3600" kern="1200" noProof="0" dirty="0" err="1">
                <a:solidFill>
                  <a:schemeClr val="tx1"/>
                </a:solidFill>
                <a:latin typeface="+mj-lt"/>
                <a:ea typeface="+mj-ea"/>
                <a:cs typeface="+mj-cs"/>
              </a:rPr>
              <a:t>l'aleatorio</a:t>
            </a:r>
            <a:r>
              <a:rPr lang="en-US" sz="3600" kern="1200" noProof="0" dirty="0">
                <a:solidFill>
                  <a:schemeClr val="tx1"/>
                </a:solidFill>
                <a:latin typeface="+mj-lt"/>
                <a:ea typeface="+mj-ea"/>
                <a:cs typeface="+mj-cs"/>
              </a:rPr>
              <a:t>. </a:t>
            </a:r>
            <a:br>
              <a:rPr lang="en-US" sz="4000" kern="1200" noProof="0" dirty="0">
                <a:solidFill>
                  <a:schemeClr val="tx1"/>
                </a:solidFill>
                <a:latin typeface="+mj-lt"/>
                <a:ea typeface="+mj-ea"/>
                <a:cs typeface="+mj-cs"/>
              </a:rPr>
            </a:br>
            <a:br>
              <a:rPr lang="en-US" sz="4000" kern="1200" noProof="0" dirty="0">
                <a:solidFill>
                  <a:schemeClr val="tx1"/>
                </a:solidFill>
                <a:latin typeface="+mj-lt"/>
                <a:ea typeface="+mj-ea"/>
                <a:cs typeface="+mj-cs"/>
              </a:rPr>
            </a:br>
            <a:r>
              <a:rPr lang="it-IT" sz="3600" noProof="0" dirty="0"/>
              <a:t>«</a:t>
            </a:r>
            <a:r>
              <a:rPr lang="it-IT" sz="4000" dirty="0"/>
              <a:t>Il pensiero complesso non si applica. Deve incitare.»</a:t>
            </a:r>
            <a:endParaRPr lang="en-US" sz="4000" kern="1200" dirty="0">
              <a:solidFill>
                <a:schemeClr val="tx1"/>
              </a:solidFill>
              <a:latin typeface="+mj-lt"/>
              <a:ea typeface="+mj-ea"/>
              <a:cs typeface="+mj-cs"/>
            </a:endParaRP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B2E21F3C-6FCE-8E85-0D16-614551B11F83}"/>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defTabSz="914400">
              <a:spcAft>
                <a:spcPts val="600"/>
              </a:spcAft>
            </a:pPr>
            <a:fld id="{5916F6E4-6F12-4E2D-AB8B-C203F07B6A9D}" type="slidenum">
              <a:rPr lang="en-US" smtClean="0">
                <a:solidFill>
                  <a:schemeClr val="tx1">
                    <a:tint val="75000"/>
                  </a:schemeClr>
                </a:solidFill>
              </a:rPr>
              <a:pPr defTabSz="914400">
                <a:spcAft>
                  <a:spcPts val="600"/>
                </a:spcAft>
              </a:pPr>
              <a:t>19</a:t>
            </a:fld>
            <a:endParaRPr lang="en-US">
              <a:solidFill>
                <a:schemeClr val="tx1">
                  <a:tint val="75000"/>
                </a:schemeClr>
              </a:solidFill>
            </a:endParaRPr>
          </a:p>
        </p:txBody>
      </p:sp>
      <p:sp>
        <p:nvSpPr>
          <p:cNvPr id="4" name="Titolo 1">
            <a:extLst>
              <a:ext uri="{FF2B5EF4-FFF2-40B4-BE49-F238E27FC236}">
                <a16:creationId xmlns:a16="http://schemas.microsoft.com/office/drawing/2014/main" id="{6903DF3C-8262-CBEF-3FB8-3A442DFC0808}"/>
              </a:ext>
            </a:extLst>
          </p:cNvPr>
          <p:cNvSpPr txBox="1">
            <a:spLocks/>
          </p:cNvSpPr>
          <p:nvPr/>
        </p:nvSpPr>
        <p:spPr>
          <a:xfrm>
            <a:off x="838199" y="5495046"/>
            <a:ext cx="10515600" cy="740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solidFill>
                  <a:schemeClr val="accent3">
                    <a:lumMod val="60000"/>
                    <a:lumOff val="40000"/>
                  </a:schemeClr>
                </a:solidFill>
              </a:rPr>
              <a:t>Le paradigme perdu: la nature humaine </a:t>
            </a:r>
            <a:r>
              <a:rPr lang="it-IT" sz="3200"/>
              <a:t>1973</a:t>
            </a:r>
            <a:endParaRPr lang="it-IT" dirty="0"/>
          </a:p>
        </p:txBody>
      </p:sp>
    </p:spTree>
    <p:extLst>
      <p:ext uri="{BB962C8B-B14F-4D97-AF65-F5344CB8AC3E}">
        <p14:creationId xmlns:p14="http://schemas.microsoft.com/office/powerpoint/2010/main" val="2994784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D2EAD2-1405-24DF-3C03-7EBE0656BDCC}"/>
              </a:ext>
            </a:extLst>
          </p:cNvPr>
          <p:cNvSpPr>
            <a:spLocks noGrp="1"/>
          </p:cNvSpPr>
          <p:nvPr>
            <p:ph type="title"/>
          </p:nvPr>
        </p:nvSpPr>
        <p:spPr>
          <a:xfrm>
            <a:off x="0" y="6540"/>
            <a:ext cx="4926418" cy="6606911"/>
          </a:xfrm>
        </p:spPr>
        <p:txBody>
          <a:bodyPr>
            <a:normAutofit/>
          </a:bodyPr>
          <a:lstStyle/>
          <a:p>
            <a:r>
              <a:rPr lang="it-IT" sz="3200" noProof="0" dirty="0"/>
              <a:t>Edgar (</a:t>
            </a:r>
            <a:r>
              <a:rPr lang="it-IT" sz="3200" noProof="0" dirty="0" err="1"/>
              <a:t>Nahoum</a:t>
            </a:r>
            <a:r>
              <a:rPr lang="it-IT" sz="3200" noProof="0" dirty="0"/>
              <a:t>) Morin </a:t>
            </a:r>
            <a:br>
              <a:rPr lang="it-IT" sz="3200" noProof="0" dirty="0"/>
            </a:br>
            <a:r>
              <a:rPr lang="it-IT" sz="2800" noProof="0" dirty="0"/>
              <a:t>nato l'8 luglio 1921</a:t>
            </a:r>
            <a:br>
              <a:rPr lang="it-IT" sz="3200" noProof="0" dirty="0"/>
            </a:br>
            <a:r>
              <a:rPr lang="it-IT" sz="1400" noProof="0" dirty="0"/>
              <a:t>Ha pubblicato 70 libri</a:t>
            </a:r>
            <a:br>
              <a:rPr lang="it-IT" sz="1400" noProof="0" dirty="0"/>
            </a:br>
            <a:r>
              <a:rPr lang="it-IT" sz="1400" noProof="0" dirty="0" err="1">
                <a:solidFill>
                  <a:srgbClr val="455A64"/>
                </a:solidFill>
                <a:latin typeface="Roboto" panose="02000000000000000000" pitchFamily="2" charset="0"/>
              </a:rPr>
              <a:t>D</a:t>
            </a:r>
            <a:r>
              <a:rPr lang="it-IT" sz="1400" b="0" i="0" noProof="0" dirty="0" err="1">
                <a:solidFill>
                  <a:srgbClr val="455A64"/>
                </a:solidFill>
                <a:effectLst/>
                <a:latin typeface="Roboto" panose="02000000000000000000" pitchFamily="2" charset="0"/>
              </a:rPr>
              <a:t>octeur</a:t>
            </a:r>
            <a:r>
              <a:rPr lang="it-IT" sz="1400" b="0" i="0" noProof="0" dirty="0">
                <a:solidFill>
                  <a:srgbClr val="455A64"/>
                </a:solidFill>
                <a:effectLst/>
                <a:latin typeface="Roboto" panose="02000000000000000000" pitchFamily="2" charset="0"/>
              </a:rPr>
              <a:t> </a:t>
            </a:r>
            <a:r>
              <a:rPr lang="it-IT" sz="1400" b="0" i="1" noProof="0" dirty="0">
                <a:solidFill>
                  <a:srgbClr val="455A64"/>
                </a:solidFill>
                <a:effectLst/>
                <a:latin typeface="Roboto" panose="02000000000000000000" pitchFamily="2" charset="0"/>
              </a:rPr>
              <a:t>honoris causa</a:t>
            </a:r>
            <a:r>
              <a:rPr lang="it-IT" sz="1400" b="0" i="0" noProof="0" dirty="0">
                <a:solidFill>
                  <a:srgbClr val="455A64"/>
                </a:solidFill>
                <a:effectLst/>
                <a:latin typeface="Roboto" panose="02000000000000000000" pitchFamily="2" charset="0"/>
              </a:rPr>
              <a:t> de </a:t>
            </a:r>
            <a:r>
              <a:rPr lang="it-IT" sz="1400" b="0" i="0" noProof="0" dirty="0" err="1">
                <a:solidFill>
                  <a:srgbClr val="455A64"/>
                </a:solidFill>
                <a:effectLst/>
                <a:latin typeface="Roboto" panose="02000000000000000000" pitchFamily="2" charset="0"/>
              </a:rPr>
              <a:t>vingt-sept</a:t>
            </a:r>
            <a:r>
              <a:rPr lang="it-IT" sz="1400" b="0" i="0" noProof="0" dirty="0">
                <a:solidFill>
                  <a:srgbClr val="455A64"/>
                </a:solidFill>
                <a:effectLst/>
                <a:latin typeface="Roboto" panose="02000000000000000000" pitchFamily="2" charset="0"/>
              </a:rPr>
              <a:t> universités</a:t>
            </a:r>
            <a:br>
              <a:rPr lang="it-IT" sz="1400" b="0" i="0" noProof="0" dirty="0">
                <a:solidFill>
                  <a:srgbClr val="455A64"/>
                </a:solidFill>
                <a:effectLst/>
                <a:latin typeface="Roboto" panose="02000000000000000000" pitchFamily="2" charset="0"/>
              </a:rPr>
            </a:br>
            <a:br>
              <a:rPr lang="it-IT" sz="1100" b="0" i="0" noProof="0" dirty="0">
                <a:solidFill>
                  <a:srgbClr val="455A64"/>
                </a:solidFill>
                <a:effectLst/>
                <a:latin typeface="Roboto" panose="02000000000000000000" pitchFamily="2" charset="0"/>
              </a:rPr>
            </a:br>
            <a:r>
              <a:rPr lang="it-IT" sz="1400" noProof="0" dirty="0" err="1"/>
              <a:t>Philosophe</a:t>
            </a:r>
            <a:r>
              <a:rPr lang="it-IT" sz="1400" noProof="0" dirty="0"/>
              <a:t> et </a:t>
            </a:r>
            <a:r>
              <a:rPr lang="it-IT" sz="1400" noProof="0" dirty="0" err="1"/>
              <a:t>sociologue</a:t>
            </a:r>
            <a:r>
              <a:rPr lang="it-IT" sz="1400" noProof="0" dirty="0"/>
              <a:t>, </a:t>
            </a:r>
            <a:r>
              <a:rPr lang="it-IT" sz="1400" noProof="0" dirty="0" err="1"/>
              <a:t>directeur</a:t>
            </a:r>
            <a:r>
              <a:rPr lang="it-IT" sz="1400" noProof="0" dirty="0"/>
              <a:t> de </a:t>
            </a:r>
            <a:r>
              <a:rPr lang="it-IT" sz="1400" noProof="0" dirty="0" err="1"/>
              <a:t>recherche</a:t>
            </a:r>
            <a:r>
              <a:rPr lang="it-IT" sz="1400" noProof="0" dirty="0"/>
              <a:t> </a:t>
            </a:r>
            <a:r>
              <a:rPr lang="it-IT" sz="1400" noProof="0" dirty="0" err="1"/>
              <a:t>émérite</a:t>
            </a:r>
            <a:r>
              <a:rPr lang="it-IT" sz="1400" noProof="0" dirty="0"/>
              <a:t> </a:t>
            </a:r>
            <a:r>
              <a:rPr lang="it-IT" sz="1400" noProof="0" dirty="0" err="1"/>
              <a:t>au</a:t>
            </a:r>
            <a:r>
              <a:rPr lang="it-IT" sz="1400" noProof="0" dirty="0"/>
              <a:t> CNRS</a:t>
            </a:r>
            <a:br>
              <a:rPr lang="it-IT" sz="1800" noProof="0" dirty="0"/>
            </a:br>
            <a:br>
              <a:rPr lang="it-IT" sz="1800" noProof="0" dirty="0"/>
            </a:br>
            <a:r>
              <a:rPr lang="it-IT" sz="1800" noProof="0" dirty="0"/>
              <a:t>Il</a:t>
            </a:r>
            <a:r>
              <a:rPr lang="it-IT" sz="1600" b="0" i="0" noProof="0" dirty="0">
                <a:solidFill>
                  <a:srgbClr val="202122"/>
                </a:solidFill>
                <a:effectLst/>
                <a:latin typeface="Arial" panose="020B0604020202020204" pitchFamily="34" charset="0"/>
              </a:rPr>
              <a:t> est </a:t>
            </a:r>
            <a:r>
              <a:rPr lang="it-IT" sz="1600" b="0" i="0" noProof="0" dirty="0" err="1">
                <a:solidFill>
                  <a:srgbClr val="202122"/>
                </a:solidFill>
                <a:effectLst/>
                <a:latin typeface="Arial" panose="020B0604020202020204" pitchFamily="34" charset="0"/>
              </a:rPr>
              <a:t>avant</a:t>
            </a:r>
            <a:r>
              <a:rPr lang="it-IT" sz="1600" b="0" i="0" noProof="0" dirty="0">
                <a:solidFill>
                  <a:srgbClr val="202122"/>
                </a:solidFill>
                <a:effectLst/>
                <a:latin typeface="Arial" panose="020B0604020202020204" pitchFamily="34" charset="0"/>
              </a:rPr>
              <a:t> tout </a:t>
            </a:r>
            <a:r>
              <a:rPr lang="it-IT" sz="1600" b="0" i="0" u="none" strike="noStrike" noProof="0" dirty="0" err="1">
                <a:effectLst/>
                <a:latin typeface="Arial" panose="020B0604020202020204" pitchFamily="34" charset="0"/>
              </a:rPr>
              <a:t>autodidacte</a:t>
            </a:r>
            <a:r>
              <a:rPr lang="it-IT" sz="1600" b="0" i="0" noProof="0" dirty="0">
                <a:solidFill>
                  <a:srgbClr val="202122"/>
                </a:solidFill>
                <a:effectLst/>
                <a:latin typeface="Arial" panose="020B0604020202020204" pitchFamily="34" charset="0"/>
              </a:rPr>
              <a:t>, </a:t>
            </a:r>
            <a:r>
              <a:rPr lang="it-IT" sz="1600" b="0" i="0" noProof="0" dirty="0" err="1">
                <a:solidFill>
                  <a:srgbClr val="202122"/>
                </a:solidFill>
                <a:effectLst/>
                <a:latin typeface="Arial" panose="020B0604020202020204" pitchFamily="34" charset="0"/>
              </a:rPr>
              <a:t>titulaire</a:t>
            </a:r>
            <a:r>
              <a:rPr lang="it-IT" sz="1600" b="0" i="0" noProof="0" dirty="0">
                <a:solidFill>
                  <a:srgbClr val="202122"/>
                </a:solidFill>
                <a:effectLst/>
                <a:latin typeface="Arial" panose="020B0604020202020204" pitchFamily="34" charset="0"/>
              </a:rPr>
              <a:t> d'une </a:t>
            </a:r>
            <a:r>
              <a:rPr lang="it-IT" sz="1600" b="0" i="0" noProof="0" dirty="0" err="1">
                <a:solidFill>
                  <a:srgbClr val="202122"/>
                </a:solidFill>
                <a:effectLst/>
                <a:latin typeface="Arial" panose="020B0604020202020204" pitchFamily="34" charset="0"/>
              </a:rPr>
              <a:t>licence</a:t>
            </a:r>
            <a:r>
              <a:rPr lang="it-IT" sz="1600" b="0" i="0" noProof="0" dirty="0">
                <a:solidFill>
                  <a:srgbClr val="202122"/>
                </a:solidFill>
                <a:effectLst/>
                <a:latin typeface="Arial" panose="020B0604020202020204" pitchFamily="34" charset="0"/>
              </a:rPr>
              <a:t> en histoire et </a:t>
            </a:r>
            <a:r>
              <a:rPr lang="it-IT" sz="1600" b="0" i="0" noProof="0" dirty="0" err="1">
                <a:solidFill>
                  <a:srgbClr val="202122"/>
                </a:solidFill>
                <a:effectLst/>
                <a:latin typeface="Arial" panose="020B0604020202020204" pitchFamily="34" charset="0"/>
              </a:rPr>
              <a:t>géographie</a:t>
            </a:r>
            <a:r>
              <a:rPr lang="it-IT" sz="1600" b="0" i="0" noProof="0" dirty="0">
                <a:solidFill>
                  <a:srgbClr val="202122"/>
                </a:solidFill>
                <a:effectLst/>
                <a:latin typeface="Arial" panose="020B0604020202020204" pitchFamily="34" charset="0"/>
              </a:rPr>
              <a:t> et d'une </a:t>
            </a:r>
            <a:r>
              <a:rPr lang="it-IT" sz="1600" b="0" i="0" u="none" strike="noStrike" noProof="0" dirty="0" err="1">
                <a:effectLst/>
                <a:latin typeface="Arial" panose="020B0604020202020204" pitchFamily="34" charset="0"/>
              </a:rPr>
              <a:t>licence</a:t>
            </a:r>
            <a:r>
              <a:rPr lang="it-IT" sz="1600" b="0" i="0" u="none" strike="noStrike" noProof="0" dirty="0">
                <a:effectLst/>
                <a:latin typeface="Arial" panose="020B0604020202020204" pitchFamily="34" charset="0"/>
              </a:rPr>
              <a:t> de </a:t>
            </a:r>
            <a:r>
              <a:rPr lang="it-IT" sz="1600" b="0" i="0" u="none" strike="noStrike" noProof="0" dirty="0" err="1">
                <a:effectLst/>
                <a:latin typeface="Arial" panose="020B0604020202020204" pitchFamily="34" charset="0"/>
              </a:rPr>
              <a:t>droit</a:t>
            </a:r>
            <a:r>
              <a:rPr lang="it-IT" sz="1600" b="0" i="0" noProof="0" dirty="0">
                <a:solidFill>
                  <a:srgbClr val="202122"/>
                </a:solidFill>
                <a:effectLst/>
                <a:latin typeface="Arial" panose="020B0604020202020204" pitchFamily="34" charset="0"/>
              </a:rPr>
              <a:t>.</a:t>
            </a:r>
            <a:br>
              <a:rPr lang="it-IT" sz="1600" b="0" i="0" noProof="0" dirty="0">
                <a:solidFill>
                  <a:srgbClr val="202122"/>
                </a:solidFill>
                <a:effectLst/>
                <a:latin typeface="Arial" panose="020B0604020202020204" pitchFamily="34" charset="0"/>
              </a:rPr>
            </a:br>
            <a:r>
              <a:rPr lang="it-IT" sz="1600" b="0" i="0" noProof="0" dirty="0">
                <a:solidFill>
                  <a:srgbClr val="202122"/>
                </a:solidFill>
                <a:effectLst/>
                <a:latin typeface="Arial" panose="020B0604020202020204" pitchFamily="34" charset="0"/>
              </a:rPr>
              <a:t> </a:t>
            </a:r>
            <a:br>
              <a:rPr lang="it-IT" sz="1600" b="0" i="0" noProof="0" dirty="0">
                <a:solidFill>
                  <a:srgbClr val="202122"/>
                </a:solidFill>
                <a:effectLst/>
                <a:latin typeface="Arial" panose="020B0604020202020204" pitchFamily="34" charset="0"/>
              </a:rPr>
            </a:br>
            <a:br>
              <a:rPr lang="it-IT" sz="1600" b="0" i="0" noProof="0" dirty="0">
                <a:solidFill>
                  <a:srgbClr val="202122"/>
                </a:solidFill>
                <a:effectLst/>
                <a:latin typeface="Arial" panose="020B0604020202020204" pitchFamily="34" charset="0"/>
              </a:rPr>
            </a:br>
            <a:br>
              <a:rPr lang="it-IT" sz="1600" b="0" i="0" noProof="0" dirty="0">
                <a:solidFill>
                  <a:srgbClr val="202122"/>
                </a:solidFill>
                <a:effectLst/>
                <a:latin typeface="Arial" panose="020B0604020202020204" pitchFamily="34" charset="0"/>
              </a:rPr>
            </a:br>
            <a:br>
              <a:rPr lang="it-IT" sz="1600" b="0" i="0" noProof="0" dirty="0">
                <a:solidFill>
                  <a:srgbClr val="202122"/>
                </a:solidFill>
                <a:effectLst/>
                <a:latin typeface="Arial" panose="020B0604020202020204" pitchFamily="34" charset="0"/>
              </a:rPr>
            </a:br>
            <a:r>
              <a:rPr lang="it-IT" sz="1600" b="0" i="0" noProof="0" dirty="0">
                <a:solidFill>
                  <a:srgbClr val="202122"/>
                </a:solidFill>
                <a:effectLst/>
                <a:latin typeface="Arial" panose="020B0604020202020204" pitchFamily="34" charset="0"/>
              </a:rPr>
              <a:t>«</a:t>
            </a:r>
            <a:r>
              <a:rPr lang="it-IT" sz="2400" noProof="0" dirty="0"/>
              <a:t>Sia, beninteso, che non do lezioni a nessuno. Cerco di trarre le lezioni da un'esperienza di vita lunga un secolo.  E mi auguro che siano utili a ciascuno, non solo per interrogarsi sulla propria vita. Ma anche per trovare la propria via</a:t>
            </a:r>
            <a:r>
              <a:rPr lang="it-IT" sz="2000" noProof="0" dirty="0"/>
              <a:t>.  Lezioni da un secolo di vita.» 2021</a:t>
            </a:r>
            <a:r>
              <a:rPr lang="it-IT" sz="2400" noProof="0" dirty="0"/>
              <a:t>.</a:t>
            </a:r>
            <a:endParaRPr lang="it-IT" sz="3200" noProof="0" dirty="0"/>
          </a:p>
        </p:txBody>
      </p:sp>
      <p:pic>
        <p:nvPicPr>
          <p:cNvPr id="5" name="Segnaposto contenuto 4">
            <a:extLst>
              <a:ext uri="{FF2B5EF4-FFF2-40B4-BE49-F238E27FC236}">
                <a16:creationId xmlns:a16="http://schemas.microsoft.com/office/drawing/2014/main" id="{8C731DC9-7E94-E395-7A45-63AAD0BCAFDC}"/>
              </a:ext>
            </a:extLst>
          </p:cNvPr>
          <p:cNvPicPr>
            <a:picLocks noGrp="1" noChangeAspect="1"/>
          </p:cNvPicPr>
          <p:nvPr>
            <p:ph idx="1"/>
          </p:nvPr>
        </p:nvPicPr>
        <p:blipFill>
          <a:blip r:embed="rId2"/>
          <a:srcRect l="6141" r="3727"/>
          <a:stretch/>
        </p:blipFill>
        <p:spPr>
          <a:xfrm>
            <a:off x="4926418" y="174421"/>
            <a:ext cx="7368363" cy="6547054"/>
          </a:xfrm>
        </p:spPr>
      </p:pic>
      <p:sp>
        <p:nvSpPr>
          <p:cNvPr id="3" name="Segnaposto numero diapositiva 2">
            <a:extLst>
              <a:ext uri="{FF2B5EF4-FFF2-40B4-BE49-F238E27FC236}">
                <a16:creationId xmlns:a16="http://schemas.microsoft.com/office/drawing/2014/main" id="{6D2E968E-5917-4A31-65E8-D772595DB540}"/>
              </a:ext>
            </a:extLst>
          </p:cNvPr>
          <p:cNvSpPr>
            <a:spLocks noGrp="1"/>
          </p:cNvSpPr>
          <p:nvPr>
            <p:ph type="sldNum" sz="quarter" idx="12"/>
          </p:nvPr>
        </p:nvSpPr>
        <p:spPr/>
        <p:txBody>
          <a:bodyPr/>
          <a:lstStyle/>
          <a:p>
            <a:fld id="{5916F6E4-6F12-4E2D-AB8B-C203F07B6A9D}" type="slidenum">
              <a:rPr lang="it-IT" noProof="0" smtClean="0"/>
              <a:t>2</a:t>
            </a:fld>
            <a:endParaRPr lang="it-IT" noProof="0" dirty="0"/>
          </a:p>
        </p:txBody>
      </p:sp>
    </p:spTree>
    <p:extLst>
      <p:ext uri="{BB962C8B-B14F-4D97-AF65-F5344CB8AC3E}">
        <p14:creationId xmlns:p14="http://schemas.microsoft.com/office/powerpoint/2010/main" val="2730602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A2A8AD-5D16-22E7-79DD-DBD0EF3AE332}"/>
              </a:ext>
            </a:extLst>
          </p:cNvPr>
          <p:cNvSpPr>
            <a:spLocks noGrp="1"/>
          </p:cNvSpPr>
          <p:nvPr>
            <p:ph type="title"/>
          </p:nvPr>
        </p:nvSpPr>
        <p:spPr>
          <a:xfrm>
            <a:off x="0" y="0"/>
            <a:ext cx="12192000" cy="904009"/>
          </a:xfrm>
        </p:spPr>
        <p:txBody>
          <a:bodyPr>
            <a:noAutofit/>
          </a:bodyPr>
          <a:lstStyle/>
          <a:p>
            <a:pPr algn="ctr"/>
            <a:r>
              <a:rPr lang="it-IT" sz="3200" noProof="0" dirty="0"/>
              <a:t>1977/2004 </a:t>
            </a:r>
            <a:r>
              <a:rPr lang="it-IT" sz="3200" b="1" noProof="0" dirty="0">
                <a:solidFill>
                  <a:srgbClr val="FF0000"/>
                </a:solidFill>
              </a:rPr>
              <a:t>La </a:t>
            </a:r>
            <a:r>
              <a:rPr lang="it-IT" sz="3200" b="1" noProof="0" dirty="0" err="1">
                <a:solidFill>
                  <a:srgbClr val="FF0000"/>
                </a:solidFill>
              </a:rPr>
              <a:t>Méthode</a:t>
            </a:r>
            <a:r>
              <a:rPr lang="it-IT" sz="3200" b="1" noProof="0" dirty="0">
                <a:solidFill>
                  <a:srgbClr val="FF0000"/>
                </a:solidFill>
              </a:rPr>
              <a:t>   </a:t>
            </a:r>
            <a:r>
              <a:rPr lang="it-IT" sz="3200" noProof="0" dirty="0"/>
              <a:t>Seuil editore - "</a:t>
            </a:r>
            <a:r>
              <a:rPr lang="it-IT" sz="3200" noProof="0" dirty="0" err="1"/>
              <a:t>œuvre</a:t>
            </a:r>
            <a:r>
              <a:rPr lang="it-IT" sz="3200" noProof="0" dirty="0"/>
              <a:t> monde" </a:t>
            </a:r>
            <a:r>
              <a:rPr lang="it-IT" sz="2400" noProof="0" dirty="0"/>
              <a:t>2500 </a:t>
            </a:r>
            <a:r>
              <a:rPr lang="it-IT" sz="2400" noProof="0" dirty="0" err="1"/>
              <a:t>pag</a:t>
            </a:r>
            <a:br>
              <a:rPr lang="it-IT" sz="2400" noProof="0" dirty="0"/>
            </a:br>
            <a:r>
              <a:rPr lang="it-IT" sz="2400" noProof="0" dirty="0"/>
              <a:t>sua opera fondamentale articolata in 6 volumi</a:t>
            </a:r>
            <a:endParaRPr lang="it-IT" sz="3200" noProof="0" dirty="0"/>
          </a:p>
        </p:txBody>
      </p:sp>
      <p:sp>
        <p:nvSpPr>
          <p:cNvPr id="4" name="Rectangle 2">
            <a:extLst>
              <a:ext uri="{FF2B5EF4-FFF2-40B4-BE49-F238E27FC236}">
                <a16:creationId xmlns:a16="http://schemas.microsoft.com/office/drawing/2014/main" id="{E4F1EC32-54C5-8D5B-48EE-CC8518D849DC}"/>
              </a:ext>
            </a:extLst>
          </p:cNvPr>
          <p:cNvSpPr>
            <a:spLocks noGrp="1" noChangeArrowheads="1"/>
          </p:cNvSpPr>
          <p:nvPr>
            <p:ph idx="1"/>
          </p:nvPr>
        </p:nvSpPr>
        <p:spPr bwMode="auto">
          <a:xfrm>
            <a:off x="42530" y="1024889"/>
            <a:ext cx="12106940" cy="56965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3920" tIns="47610" rIns="0" bIns="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ts val="1800"/>
              </a:spcAft>
              <a:buClrTx/>
              <a:buSzTx/>
              <a:buNone/>
              <a:tabLst/>
            </a:pPr>
            <a:r>
              <a:rPr kumimoji="0" lang="it-IT" sz="2400" b="0" i="0" u="none" strike="noStrike" cap="none" normalizeH="0" baseline="0" noProof="0" dirty="0">
                <a:ln>
                  <a:noFill/>
                </a:ln>
                <a:solidFill>
                  <a:srgbClr val="202122"/>
                </a:solidFill>
                <a:effectLst/>
                <a:latin typeface="Amazon Ember"/>
                <a:hlinkClick r:id="rId2" tooltip="1977"/>
              </a:rPr>
              <a:t>1977</a:t>
            </a:r>
            <a:r>
              <a:rPr kumimoji="0" lang="it-IT" sz="2400" b="0" i="0" u="none" strike="noStrike" cap="none" normalizeH="0" baseline="0" noProof="0" dirty="0">
                <a:ln>
                  <a:noFill/>
                </a:ln>
                <a:solidFill>
                  <a:srgbClr val="202122"/>
                </a:solidFill>
                <a:effectLst/>
                <a:latin typeface="Amazon Ember"/>
              </a:rPr>
              <a:t> : </a:t>
            </a:r>
            <a:r>
              <a:rPr kumimoji="0" lang="it-IT" sz="2400" b="1" i="1" u="none" strike="noStrike" cap="none" normalizeH="0" baseline="0" noProof="0" dirty="0">
                <a:ln>
                  <a:noFill/>
                </a:ln>
                <a:solidFill>
                  <a:srgbClr val="202122"/>
                </a:solidFill>
                <a:effectLst/>
                <a:latin typeface="Amazon Ember"/>
              </a:rPr>
              <a:t>La Nature de la nature</a:t>
            </a:r>
            <a:r>
              <a:rPr kumimoji="0" lang="it-IT" sz="2400" b="0" i="0" u="none" strike="noStrike" cap="none" normalizeH="0" baseline="0" noProof="0" dirty="0">
                <a:ln>
                  <a:noFill/>
                </a:ln>
                <a:solidFill>
                  <a:srgbClr val="202122"/>
                </a:solidFill>
                <a:effectLst/>
                <a:latin typeface="Amazon Ember"/>
              </a:rPr>
              <a:t>, t. 1, Paris, </a:t>
            </a:r>
            <a:r>
              <a:rPr kumimoji="0" lang="it-IT" sz="2400" b="0" i="0" u="none" strike="noStrike" cap="none" normalizeH="0" baseline="0" noProof="0" dirty="0">
                <a:ln>
                  <a:noFill/>
                </a:ln>
                <a:solidFill>
                  <a:srgbClr val="202122"/>
                </a:solidFill>
                <a:effectLst/>
                <a:latin typeface="Amazon Ember"/>
                <a:hlinkClick r:id="rId3" tooltip="Éditions du Seuil"/>
              </a:rPr>
              <a:t>Le Seuil</a:t>
            </a:r>
            <a:r>
              <a:rPr kumimoji="0" lang="it-IT" sz="2400" b="0" i="0" u="none" strike="noStrike" cap="none" normalizeH="0" baseline="0" noProof="0" dirty="0">
                <a:ln>
                  <a:noFill/>
                </a:ln>
                <a:solidFill>
                  <a:srgbClr val="202122"/>
                </a:solidFill>
                <a:effectLst/>
                <a:latin typeface="Amazon Ember"/>
              </a:rPr>
              <a:t>, </a:t>
            </a:r>
            <a:r>
              <a:rPr kumimoji="0" lang="it-IT" sz="2400" b="0" i="0" u="none" strike="noStrike" cap="none" normalizeH="0" baseline="0" noProof="0" dirty="0" err="1">
                <a:ln>
                  <a:noFill/>
                </a:ln>
                <a:solidFill>
                  <a:srgbClr val="202122"/>
                </a:solidFill>
                <a:effectLst/>
                <a:latin typeface="Amazon Ember"/>
              </a:rPr>
              <a:t>coll</a:t>
            </a:r>
            <a:r>
              <a:rPr kumimoji="0" lang="it-IT" sz="2400" b="0" i="0" u="none" strike="noStrike" cap="none" normalizeH="0" baseline="0" noProof="0" dirty="0">
                <a:ln>
                  <a:noFill/>
                </a:ln>
                <a:solidFill>
                  <a:srgbClr val="202122"/>
                </a:solidFill>
                <a:effectLst/>
                <a:latin typeface="Amazon Ember"/>
              </a:rPr>
              <a:t>. « Points », 1977, 414 p. </a:t>
            </a:r>
            <a:br>
              <a:rPr kumimoji="0" lang="it-IT" sz="2400" b="0" i="0" u="none" strike="noStrike" cap="none" normalizeH="0" baseline="0" noProof="0" dirty="0">
                <a:ln>
                  <a:noFill/>
                </a:ln>
                <a:solidFill>
                  <a:srgbClr val="202122"/>
                </a:solidFill>
                <a:effectLst/>
                <a:latin typeface="Amazon Ember"/>
              </a:rPr>
            </a:br>
            <a:r>
              <a:rPr kumimoji="0" lang="it-IT" sz="2400" b="0" i="0" u="none" strike="noStrike" cap="none" normalizeH="0" baseline="0" noProof="0" dirty="0">
                <a:ln>
                  <a:noFill/>
                </a:ln>
                <a:solidFill>
                  <a:srgbClr val="202122"/>
                </a:solidFill>
                <a:effectLst/>
                <a:latin typeface="Amazon Ember"/>
              </a:rPr>
              <a:t>Nouvelle </a:t>
            </a:r>
            <a:r>
              <a:rPr kumimoji="0" lang="it-IT" sz="2400" b="0" i="0" u="none" strike="noStrike" cap="none" normalizeH="0" baseline="0" noProof="0" dirty="0" err="1">
                <a:ln>
                  <a:noFill/>
                </a:ln>
                <a:solidFill>
                  <a:srgbClr val="202122"/>
                </a:solidFill>
                <a:effectLst/>
                <a:latin typeface="Amazon Ember"/>
              </a:rPr>
              <a:t>édition</a:t>
            </a:r>
            <a:r>
              <a:rPr kumimoji="0" lang="it-IT" sz="2400" b="0" i="0" u="none" strike="noStrike" cap="none" normalizeH="0" baseline="0" noProof="0" dirty="0">
                <a:ln>
                  <a:noFill/>
                </a:ln>
                <a:solidFill>
                  <a:srgbClr val="202122"/>
                </a:solidFill>
                <a:effectLst/>
                <a:latin typeface="Amazon Ember"/>
              </a:rPr>
              <a:t> : </a:t>
            </a:r>
            <a:r>
              <a:rPr kumimoji="0" lang="it-IT" sz="2400" b="0" i="0" u="none" strike="noStrike" cap="none" normalizeH="0" baseline="0" noProof="0" dirty="0">
                <a:ln>
                  <a:noFill/>
                </a:ln>
                <a:solidFill>
                  <a:srgbClr val="202122"/>
                </a:solidFill>
                <a:effectLst/>
                <a:latin typeface="Amazon Ember"/>
                <a:hlinkClick r:id="rId4" tooltip="1981"/>
              </a:rPr>
              <a:t>1981</a:t>
            </a:r>
            <a:r>
              <a:rPr kumimoji="0" lang="it-IT" sz="2400" b="0" i="0" u="none" strike="noStrike" cap="none" normalizeH="0" baseline="0" noProof="0" dirty="0">
                <a:ln>
                  <a:noFill/>
                </a:ln>
                <a:solidFill>
                  <a:srgbClr val="202122"/>
                </a:solidFill>
                <a:effectLst/>
                <a:latin typeface="Amazon Ember"/>
              </a:rPr>
              <a:t>.</a:t>
            </a:r>
          </a:p>
          <a:p>
            <a:pPr marL="0" marR="0" lvl="0" indent="0" algn="l" defTabSz="914400" rtl="0" eaLnBrk="0" fontAlgn="base" latinLnBrk="0" hangingPunct="0">
              <a:lnSpc>
                <a:spcPct val="100000"/>
              </a:lnSpc>
              <a:spcBef>
                <a:spcPct val="0"/>
              </a:spcBef>
              <a:spcAft>
                <a:spcPts val="1800"/>
              </a:spcAft>
              <a:buClrTx/>
              <a:buSzTx/>
              <a:buNone/>
              <a:tabLst/>
            </a:pPr>
            <a:r>
              <a:rPr kumimoji="0" lang="it-IT" sz="2400" b="0" i="0" u="none" strike="noStrike" cap="none" normalizeH="0" baseline="0" noProof="0" dirty="0">
                <a:ln>
                  <a:noFill/>
                </a:ln>
                <a:solidFill>
                  <a:srgbClr val="202122"/>
                </a:solidFill>
                <a:effectLst/>
                <a:latin typeface="Amazon Ember"/>
                <a:hlinkClick r:id="rId5" tooltip="1980"/>
              </a:rPr>
              <a:t>1980</a:t>
            </a:r>
            <a:r>
              <a:rPr kumimoji="0" lang="it-IT" sz="2400" b="0" i="0" u="none" strike="noStrike" cap="none" normalizeH="0" baseline="0" noProof="0" dirty="0">
                <a:ln>
                  <a:noFill/>
                </a:ln>
                <a:solidFill>
                  <a:srgbClr val="202122"/>
                </a:solidFill>
                <a:effectLst/>
                <a:latin typeface="Amazon Ember"/>
              </a:rPr>
              <a:t> : </a:t>
            </a:r>
            <a:r>
              <a:rPr kumimoji="0" lang="it-IT" sz="2400" b="1" i="1" u="none" strike="noStrike" cap="none" normalizeH="0" baseline="0" noProof="0" dirty="0">
                <a:ln>
                  <a:noFill/>
                </a:ln>
                <a:solidFill>
                  <a:srgbClr val="202122"/>
                </a:solidFill>
                <a:effectLst/>
                <a:latin typeface="Amazon Ember"/>
              </a:rPr>
              <a:t>La Vie de la vie</a:t>
            </a:r>
            <a:r>
              <a:rPr kumimoji="0" lang="it-IT" sz="2400" b="0" i="0" u="none" strike="noStrike" cap="none" normalizeH="0" baseline="0" noProof="0" dirty="0">
                <a:ln>
                  <a:noFill/>
                </a:ln>
                <a:solidFill>
                  <a:srgbClr val="202122"/>
                </a:solidFill>
                <a:effectLst/>
                <a:latin typeface="Amazon Ember"/>
              </a:rPr>
              <a:t>, t. 2, Paris, </a:t>
            </a:r>
            <a:r>
              <a:rPr kumimoji="0" lang="it-IT" sz="2400" b="0" i="0" u="none" strike="noStrike" cap="none" normalizeH="0" baseline="0" noProof="0" dirty="0">
                <a:ln>
                  <a:noFill/>
                </a:ln>
                <a:solidFill>
                  <a:srgbClr val="202122"/>
                </a:solidFill>
                <a:effectLst/>
                <a:latin typeface="Amazon Ember"/>
                <a:hlinkClick r:id="rId3" tooltip="Éditions du Seuil"/>
              </a:rPr>
              <a:t>Le Seuil</a:t>
            </a:r>
            <a:r>
              <a:rPr kumimoji="0" lang="it-IT" sz="2400" b="0" i="0" u="none" strike="noStrike" cap="none" normalizeH="0" baseline="0" noProof="0" dirty="0">
                <a:ln>
                  <a:noFill/>
                </a:ln>
                <a:solidFill>
                  <a:srgbClr val="202122"/>
                </a:solidFill>
                <a:effectLst/>
                <a:latin typeface="Amazon Ember"/>
              </a:rPr>
              <a:t>, </a:t>
            </a:r>
            <a:r>
              <a:rPr kumimoji="0" lang="it-IT" sz="2400" b="0" i="0" u="none" strike="noStrike" cap="none" normalizeH="0" baseline="0" noProof="0" dirty="0" err="1">
                <a:ln>
                  <a:noFill/>
                </a:ln>
                <a:solidFill>
                  <a:srgbClr val="202122"/>
                </a:solidFill>
                <a:effectLst/>
                <a:latin typeface="Amazon Ember"/>
              </a:rPr>
              <a:t>coll</a:t>
            </a:r>
            <a:r>
              <a:rPr kumimoji="0" lang="it-IT" sz="2400" b="0" i="0" u="none" strike="noStrike" cap="none" normalizeH="0" baseline="0" noProof="0" dirty="0">
                <a:ln>
                  <a:noFill/>
                </a:ln>
                <a:solidFill>
                  <a:srgbClr val="202122"/>
                </a:solidFill>
                <a:effectLst/>
                <a:latin typeface="Amazon Ember"/>
              </a:rPr>
              <a:t>. « Points », 1980, 482 p. Nouvelle </a:t>
            </a:r>
            <a:r>
              <a:rPr kumimoji="0" lang="it-IT" sz="2400" b="0" i="0" u="none" strike="noStrike" cap="none" normalizeH="0" baseline="0" noProof="0" dirty="0" err="1">
                <a:ln>
                  <a:noFill/>
                </a:ln>
                <a:solidFill>
                  <a:srgbClr val="202122"/>
                </a:solidFill>
                <a:effectLst/>
                <a:latin typeface="Amazon Ember"/>
              </a:rPr>
              <a:t>édition</a:t>
            </a:r>
            <a:r>
              <a:rPr kumimoji="0" lang="it-IT" sz="2400" b="0" i="0" u="none" strike="noStrike" cap="none" normalizeH="0" baseline="0" noProof="0" dirty="0">
                <a:ln>
                  <a:noFill/>
                </a:ln>
                <a:solidFill>
                  <a:srgbClr val="202122"/>
                </a:solidFill>
                <a:effectLst/>
                <a:latin typeface="Amazon Ember"/>
              </a:rPr>
              <a:t> : 1985.</a:t>
            </a:r>
          </a:p>
          <a:p>
            <a:pPr marL="0" marR="0" lvl="0" indent="0" algn="l" defTabSz="914400" rtl="0" eaLnBrk="0" fontAlgn="base" latinLnBrk="0" hangingPunct="0">
              <a:lnSpc>
                <a:spcPct val="100000"/>
              </a:lnSpc>
              <a:spcBef>
                <a:spcPct val="0"/>
              </a:spcBef>
              <a:spcAft>
                <a:spcPts val="1800"/>
              </a:spcAft>
              <a:buClrTx/>
              <a:buSzTx/>
              <a:buNone/>
              <a:tabLst/>
            </a:pPr>
            <a:r>
              <a:rPr kumimoji="0" lang="it-IT" sz="2400" b="0" i="0" u="none" strike="noStrike" cap="none" normalizeH="0" baseline="0" noProof="0" dirty="0">
                <a:ln>
                  <a:noFill/>
                </a:ln>
                <a:solidFill>
                  <a:srgbClr val="202122"/>
                </a:solidFill>
                <a:effectLst/>
                <a:latin typeface="Amazon Ember"/>
                <a:hlinkClick r:id="rId6" tooltip="1986"/>
              </a:rPr>
              <a:t>1986</a:t>
            </a:r>
            <a:r>
              <a:rPr kumimoji="0" lang="it-IT" sz="2400" b="0" i="0" u="none" strike="noStrike" cap="none" normalizeH="0" baseline="0" noProof="0" dirty="0">
                <a:ln>
                  <a:noFill/>
                </a:ln>
                <a:solidFill>
                  <a:srgbClr val="202122"/>
                </a:solidFill>
                <a:effectLst/>
                <a:latin typeface="Amazon Ember"/>
              </a:rPr>
              <a:t> : </a:t>
            </a:r>
            <a:r>
              <a:rPr kumimoji="0" lang="it-IT" sz="2400" b="1" i="1" u="none" strike="noStrike" cap="none" normalizeH="0" baseline="0" noProof="0" dirty="0">
                <a:ln>
                  <a:noFill/>
                </a:ln>
                <a:solidFill>
                  <a:srgbClr val="202122"/>
                </a:solidFill>
                <a:effectLst/>
                <a:latin typeface="Amazon Ember"/>
              </a:rPr>
              <a:t>La </a:t>
            </a:r>
            <a:r>
              <a:rPr kumimoji="0" lang="it-IT" sz="2400" b="1" i="1" u="none" strike="noStrike" cap="none" normalizeH="0" baseline="0" noProof="0" dirty="0" err="1">
                <a:ln>
                  <a:noFill/>
                </a:ln>
                <a:solidFill>
                  <a:srgbClr val="202122"/>
                </a:solidFill>
                <a:effectLst/>
                <a:latin typeface="Amazon Ember"/>
              </a:rPr>
              <a:t>Connaissance</a:t>
            </a:r>
            <a:r>
              <a:rPr kumimoji="0" lang="it-IT" sz="2400" b="1" i="1" u="none" strike="noStrike" cap="none" normalizeH="0" baseline="0" noProof="0" dirty="0">
                <a:ln>
                  <a:noFill/>
                </a:ln>
                <a:solidFill>
                  <a:srgbClr val="202122"/>
                </a:solidFill>
                <a:effectLst/>
                <a:latin typeface="Amazon Ember"/>
              </a:rPr>
              <a:t> de la </a:t>
            </a:r>
            <a:r>
              <a:rPr kumimoji="0" lang="it-IT" sz="2400" b="1" i="1" u="none" strike="noStrike" cap="none" normalizeH="0" baseline="0" noProof="0" dirty="0" err="1">
                <a:ln>
                  <a:noFill/>
                </a:ln>
                <a:solidFill>
                  <a:srgbClr val="202122"/>
                </a:solidFill>
                <a:effectLst/>
                <a:latin typeface="Amazon Ember"/>
              </a:rPr>
              <a:t>connaissance</a:t>
            </a:r>
            <a:r>
              <a:rPr kumimoji="0" lang="it-IT" sz="2400" b="0" i="0" u="none" strike="noStrike" cap="none" normalizeH="0" baseline="0" noProof="0" dirty="0">
                <a:ln>
                  <a:noFill/>
                </a:ln>
                <a:solidFill>
                  <a:srgbClr val="202122"/>
                </a:solidFill>
                <a:effectLst/>
                <a:latin typeface="Amazon Ember"/>
              </a:rPr>
              <a:t>, t. 3, Paris, </a:t>
            </a:r>
            <a:r>
              <a:rPr kumimoji="0" lang="it-IT" sz="2400" b="0" i="0" u="none" strike="noStrike" cap="none" normalizeH="0" baseline="0" noProof="0" dirty="0">
                <a:ln>
                  <a:noFill/>
                </a:ln>
                <a:solidFill>
                  <a:srgbClr val="202122"/>
                </a:solidFill>
                <a:effectLst/>
                <a:latin typeface="Amazon Ember"/>
                <a:hlinkClick r:id="rId3" tooltip="Éditions du Seuil"/>
              </a:rPr>
              <a:t>Le Seuil</a:t>
            </a:r>
            <a:r>
              <a:rPr kumimoji="0" lang="it-IT" sz="2400" b="0" i="0" u="none" strike="noStrike" cap="none" normalizeH="0" baseline="0" noProof="0" dirty="0">
                <a:ln>
                  <a:noFill/>
                </a:ln>
                <a:solidFill>
                  <a:srgbClr val="202122"/>
                </a:solidFill>
                <a:effectLst/>
                <a:latin typeface="Amazon Ember"/>
              </a:rPr>
              <a:t>, </a:t>
            </a:r>
            <a:r>
              <a:rPr kumimoji="0" lang="it-IT" sz="2400" b="0" i="0" u="none" strike="noStrike" cap="none" normalizeH="0" baseline="0" noProof="0" dirty="0" err="1">
                <a:ln>
                  <a:noFill/>
                </a:ln>
                <a:solidFill>
                  <a:srgbClr val="202122"/>
                </a:solidFill>
                <a:effectLst/>
                <a:latin typeface="Amazon Ember"/>
              </a:rPr>
              <a:t>coll</a:t>
            </a:r>
            <a:r>
              <a:rPr kumimoji="0" lang="it-IT" sz="2400" b="0" i="0" u="none" strike="noStrike" cap="none" normalizeH="0" baseline="0" noProof="0" dirty="0">
                <a:ln>
                  <a:noFill/>
                </a:ln>
                <a:solidFill>
                  <a:srgbClr val="202122"/>
                </a:solidFill>
                <a:effectLst/>
                <a:latin typeface="Amazon Ember"/>
              </a:rPr>
              <a:t>. « Points », 1986, 255 p.</a:t>
            </a:r>
            <a:br>
              <a:rPr kumimoji="0" lang="it-IT" sz="2400" b="0" i="0" u="none" strike="noStrike" cap="none" normalizeH="0" baseline="0" noProof="0" dirty="0">
                <a:ln>
                  <a:noFill/>
                </a:ln>
                <a:solidFill>
                  <a:srgbClr val="202122"/>
                </a:solidFill>
                <a:effectLst/>
                <a:latin typeface="Amazon Ember"/>
              </a:rPr>
            </a:br>
            <a:r>
              <a:rPr kumimoji="0" lang="it-IT" sz="2400" b="0" i="0" u="none" strike="noStrike" cap="none" normalizeH="0" baseline="0" noProof="0" dirty="0">
                <a:ln>
                  <a:noFill/>
                </a:ln>
                <a:solidFill>
                  <a:srgbClr val="202122"/>
                </a:solidFill>
                <a:effectLst/>
                <a:latin typeface="Amazon Ember"/>
              </a:rPr>
              <a:t> Nouvelle </a:t>
            </a:r>
            <a:r>
              <a:rPr kumimoji="0" lang="it-IT" sz="2400" b="0" i="0" u="none" strike="noStrike" cap="none" normalizeH="0" baseline="0" noProof="0" dirty="0" err="1">
                <a:ln>
                  <a:noFill/>
                </a:ln>
                <a:solidFill>
                  <a:srgbClr val="202122"/>
                </a:solidFill>
                <a:effectLst/>
                <a:latin typeface="Amazon Ember"/>
              </a:rPr>
              <a:t>édition</a:t>
            </a:r>
            <a:r>
              <a:rPr kumimoji="0" lang="it-IT" sz="2400" b="0" i="0" u="none" strike="noStrike" cap="none" normalizeH="0" baseline="0" noProof="0" dirty="0">
                <a:ln>
                  <a:noFill/>
                </a:ln>
                <a:solidFill>
                  <a:srgbClr val="202122"/>
                </a:solidFill>
                <a:effectLst/>
                <a:latin typeface="Amazon Ember"/>
              </a:rPr>
              <a:t> : 1992. de la </a:t>
            </a:r>
            <a:r>
              <a:rPr kumimoji="0" lang="it-IT" sz="2400" b="0" i="0" u="none" strike="noStrike" cap="none" normalizeH="0" baseline="0" noProof="0" dirty="0" err="1">
                <a:ln>
                  <a:noFill/>
                </a:ln>
                <a:solidFill>
                  <a:srgbClr val="202122"/>
                </a:solidFill>
                <a:effectLst/>
                <a:latin typeface="Amazon Ember"/>
              </a:rPr>
              <a:t>complexit</a:t>
            </a:r>
            <a:r>
              <a:rPr lang="it-IT" sz="2400" noProof="0" dirty="0" err="1">
                <a:solidFill>
                  <a:srgbClr val="202122"/>
                </a:solidFill>
                <a:latin typeface="Amazon Ember"/>
              </a:rPr>
              <a:t>é</a:t>
            </a:r>
            <a:r>
              <a:rPr kumimoji="0" lang="it-IT" sz="2400" b="0" i="0" u="none" strike="noStrike" cap="none" normalizeH="0" baseline="0" noProof="0" dirty="0">
                <a:ln>
                  <a:noFill/>
                </a:ln>
                <a:solidFill>
                  <a:srgbClr val="202122"/>
                </a:solidFill>
                <a:effectLst/>
                <a:latin typeface="Amazon Ember"/>
              </a:rPr>
              <a:t> à la pensée </a:t>
            </a:r>
            <a:r>
              <a:rPr kumimoji="0" lang="it-IT" sz="2400" b="0" i="0" u="none" strike="noStrike" cap="none" normalizeH="0" baseline="0" noProof="0" dirty="0" err="1">
                <a:ln>
                  <a:noFill/>
                </a:ln>
                <a:solidFill>
                  <a:srgbClr val="202122"/>
                </a:solidFill>
                <a:effectLst/>
                <a:latin typeface="Amazon Ember"/>
              </a:rPr>
              <a:t>complexe</a:t>
            </a:r>
            <a:endParaRPr kumimoji="0" lang="it-IT" sz="2400" b="0" i="0" u="none" strike="noStrike" cap="none" normalizeH="0" baseline="0" noProof="0" dirty="0">
              <a:ln>
                <a:noFill/>
              </a:ln>
              <a:solidFill>
                <a:srgbClr val="202122"/>
              </a:solidFill>
              <a:effectLst/>
              <a:latin typeface="Amazon Ember"/>
            </a:endParaRPr>
          </a:p>
          <a:p>
            <a:pPr marL="0" marR="0" lvl="0" indent="0" algn="l" defTabSz="914400" rtl="0" eaLnBrk="0" fontAlgn="base" latinLnBrk="0" hangingPunct="0">
              <a:lnSpc>
                <a:spcPct val="100000"/>
              </a:lnSpc>
              <a:spcBef>
                <a:spcPct val="0"/>
              </a:spcBef>
              <a:spcAft>
                <a:spcPts val="1800"/>
              </a:spcAft>
              <a:buClrTx/>
              <a:buSzTx/>
              <a:buNone/>
              <a:tabLst/>
            </a:pPr>
            <a:r>
              <a:rPr kumimoji="0" lang="it-IT" sz="2400" b="0" i="0" u="none" strike="noStrike" cap="none" normalizeH="0" baseline="0" noProof="0" dirty="0">
                <a:ln>
                  <a:noFill/>
                </a:ln>
                <a:solidFill>
                  <a:srgbClr val="202122"/>
                </a:solidFill>
                <a:effectLst/>
                <a:latin typeface="Amazon Ember"/>
                <a:hlinkClick r:id="rId7" tooltip="1991"/>
              </a:rPr>
              <a:t>1991</a:t>
            </a:r>
            <a:r>
              <a:rPr kumimoji="0" lang="it-IT" sz="2400" b="0" i="0" u="none" strike="noStrike" cap="none" normalizeH="0" baseline="0" noProof="0" dirty="0">
                <a:ln>
                  <a:noFill/>
                </a:ln>
                <a:solidFill>
                  <a:srgbClr val="202122"/>
                </a:solidFill>
                <a:effectLst/>
                <a:latin typeface="Amazon Ember"/>
              </a:rPr>
              <a:t> :</a:t>
            </a:r>
            <a:r>
              <a:rPr kumimoji="0" lang="it-IT" sz="2400" b="1" i="0" u="none" strike="noStrike" cap="none" normalizeH="0" baseline="0" noProof="0" dirty="0">
                <a:ln>
                  <a:noFill/>
                </a:ln>
                <a:solidFill>
                  <a:srgbClr val="202122"/>
                </a:solidFill>
                <a:effectLst/>
                <a:latin typeface="Amazon Ember"/>
              </a:rPr>
              <a:t> </a:t>
            </a:r>
            <a:r>
              <a:rPr kumimoji="0" lang="it-IT" sz="2400" b="1" i="1" u="none" strike="noStrike" cap="none" normalizeH="0" baseline="0" noProof="0" dirty="0" err="1">
                <a:ln>
                  <a:noFill/>
                </a:ln>
                <a:solidFill>
                  <a:srgbClr val="202122"/>
                </a:solidFill>
                <a:effectLst/>
                <a:latin typeface="Amazon Ember"/>
              </a:rPr>
              <a:t>Les</a:t>
            </a:r>
            <a:r>
              <a:rPr kumimoji="0" lang="it-IT" sz="2400" b="1" i="1" u="none" strike="noStrike" cap="none" normalizeH="0" baseline="0" noProof="0" dirty="0">
                <a:ln>
                  <a:noFill/>
                </a:ln>
                <a:solidFill>
                  <a:srgbClr val="202122"/>
                </a:solidFill>
                <a:effectLst/>
                <a:latin typeface="Amazon Ember"/>
              </a:rPr>
              <a:t> </a:t>
            </a:r>
            <a:r>
              <a:rPr kumimoji="0" lang="it-IT" sz="2400" b="1" i="1" u="none" strike="noStrike" cap="none" normalizeH="0" baseline="0" noProof="0" dirty="0" err="1">
                <a:ln>
                  <a:noFill/>
                </a:ln>
                <a:solidFill>
                  <a:srgbClr val="202122"/>
                </a:solidFill>
                <a:effectLst/>
                <a:latin typeface="Amazon Ember"/>
              </a:rPr>
              <a:t>Idées</a:t>
            </a:r>
            <a:r>
              <a:rPr kumimoji="0" lang="it-IT" sz="2400" b="1" i="1" u="none" strike="noStrike" cap="none" normalizeH="0" baseline="0" noProof="0" dirty="0">
                <a:ln>
                  <a:noFill/>
                </a:ln>
                <a:solidFill>
                  <a:srgbClr val="202122"/>
                </a:solidFill>
                <a:effectLst/>
                <a:latin typeface="Amazon Ember"/>
              </a:rPr>
              <a:t> </a:t>
            </a:r>
            <a:r>
              <a:rPr kumimoji="0" lang="it-IT" sz="2400" b="0" i="1" u="none" strike="noStrike" cap="none" normalizeH="0" baseline="0" noProof="0" dirty="0">
                <a:ln>
                  <a:noFill/>
                </a:ln>
                <a:solidFill>
                  <a:srgbClr val="202122"/>
                </a:solidFill>
                <a:effectLst/>
                <a:latin typeface="Amazon Ember"/>
              </a:rPr>
              <a:t>: </a:t>
            </a:r>
            <a:r>
              <a:rPr kumimoji="0" lang="it-IT" sz="2400" b="0" i="1" u="none" strike="noStrike" cap="none" normalizeH="0" baseline="0" noProof="0" dirty="0" err="1">
                <a:ln>
                  <a:noFill/>
                </a:ln>
                <a:solidFill>
                  <a:srgbClr val="202122"/>
                </a:solidFill>
                <a:effectLst/>
                <a:latin typeface="Amazon Ember"/>
              </a:rPr>
              <a:t>Leur</a:t>
            </a:r>
            <a:r>
              <a:rPr kumimoji="0" lang="it-IT" sz="2400" b="0" i="1" u="none" strike="noStrike" cap="none" normalizeH="0" baseline="0" noProof="0" dirty="0">
                <a:ln>
                  <a:noFill/>
                </a:ln>
                <a:solidFill>
                  <a:srgbClr val="202122"/>
                </a:solidFill>
                <a:effectLst/>
                <a:latin typeface="Amazon Ember"/>
              </a:rPr>
              <a:t> habitat, </a:t>
            </a:r>
            <a:r>
              <a:rPr kumimoji="0" lang="it-IT" sz="2400" b="0" i="1" u="none" strike="noStrike" cap="none" normalizeH="0" baseline="0" noProof="0" dirty="0" err="1">
                <a:ln>
                  <a:noFill/>
                </a:ln>
                <a:solidFill>
                  <a:srgbClr val="202122"/>
                </a:solidFill>
                <a:effectLst/>
                <a:latin typeface="Amazon Ember"/>
              </a:rPr>
              <a:t>leur</a:t>
            </a:r>
            <a:r>
              <a:rPr kumimoji="0" lang="it-IT" sz="2400" b="0" i="1" u="none" strike="noStrike" cap="none" normalizeH="0" baseline="0" noProof="0" dirty="0">
                <a:ln>
                  <a:noFill/>
                </a:ln>
                <a:solidFill>
                  <a:srgbClr val="202122"/>
                </a:solidFill>
                <a:effectLst/>
                <a:latin typeface="Amazon Ember"/>
              </a:rPr>
              <a:t> vie, </a:t>
            </a:r>
            <a:r>
              <a:rPr kumimoji="0" lang="it-IT" sz="2400" b="0" i="1" u="none" strike="noStrike" cap="none" normalizeH="0" baseline="0" noProof="0" dirty="0" err="1">
                <a:ln>
                  <a:noFill/>
                </a:ln>
                <a:solidFill>
                  <a:srgbClr val="202122"/>
                </a:solidFill>
                <a:effectLst/>
                <a:latin typeface="Amazon Ember"/>
              </a:rPr>
              <a:t>leurs</a:t>
            </a:r>
            <a:r>
              <a:rPr kumimoji="0" lang="it-IT" sz="2400" b="0" i="1" u="none" strike="noStrike" cap="none" normalizeH="0" baseline="0" noProof="0" dirty="0">
                <a:ln>
                  <a:noFill/>
                </a:ln>
                <a:solidFill>
                  <a:srgbClr val="202122"/>
                </a:solidFill>
                <a:effectLst/>
                <a:latin typeface="Amazon Ember"/>
              </a:rPr>
              <a:t> </a:t>
            </a:r>
            <a:r>
              <a:rPr kumimoji="0" lang="it-IT" sz="2400" b="0" i="1" u="none" strike="noStrike" cap="none" normalizeH="0" baseline="0" noProof="0" dirty="0" err="1">
                <a:ln>
                  <a:noFill/>
                </a:ln>
                <a:solidFill>
                  <a:srgbClr val="202122"/>
                </a:solidFill>
                <a:effectLst/>
                <a:latin typeface="Amazon Ember"/>
              </a:rPr>
              <a:t>mœurs</a:t>
            </a:r>
            <a:r>
              <a:rPr kumimoji="0" lang="it-IT" sz="2400" b="0" i="1" u="none" strike="noStrike" cap="none" normalizeH="0" baseline="0" noProof="0" dirty="0">
                <a:ln>
                  <a:noFill/>
                </a:ln>
                <a:solidFill>
                  <a:srgbClr val="202122"/>
                </a:solidFill>
                <a:effectLst/>
                <a:latin typeface="Amazon Ember"/>
              </a:rPr>
              <a:t>, </a:t>
            </a:r>
            <a:r>
              <a:rPr kumimoji="0" lang="it-IT" sz="2400" b="0" i="1" u="none" strike="noStrike" cap="none" normalizeH="0" baseline="0" noProof="0" dirty="0" err="1">
                <a:ln>
                  <a:noFill/>
                </a:ln>
                <a:solidFill>
                  <a:srgbClr val="202122"/>
                </a:solidFill>
                <a:effectLst/>
                <a:latin typeface="Amazon Ember"/>
              </a:rPr>
              <a:t>leur</a:t>
            </a:r>
            <a:r>
              <a:rPr kumimoji="0" lang="it-IT" sz="2400" b="0" i="1" u="none" strike="noStrike" cap="none" normalizeH="0" baseline="0" noProof="0" dirty="0">
                <a:ln>
                  <a:noFill/>
                </a:ln>
                <a:solidFill>
                  <a:srgbClr val="202122"/>
                </a:solidFill>
                <a:effectLst/>
                <a:latin typeface="Amazon Ember"/>
              </a:rPr>
              <a:t> </a:t>
            </a:r>
            <a:r>
              <a:rPr kumimoji="0" lang="it-IT" sz="2400" b="0" i="1" u="none" strike="noStrike" cap="none" normalizeH="0" baseline="0" noProof="0" dirty="0" err="1">
                <a:ln>
                  <a:noFill/>
                </a:ln>
                <a:solidFill>
                  <a:srgbClr val="202122"/>
                </a:solidFill>
                <a:effectLst/>
                <a:latin typeface="Amazon Ember"/>
              </a:rPr>
              <a:t>organisation</a:t>
            </a:r>
            <a:r>
              <a:rPr kumimoji="0" lang="it-IT" sz="2400" b="0" i="0" u="none" strike="noStrike" cap="none" normalizeH="0" baseline="0" noProof="0" dirty="0">
                <a:ln>
                  <a:noFill/>
                </a:ln>
                <a:solidFill>
                  <a:srgbClr val="202122"/>
                </a:solidFill>
                <a:effectLst/>
                <a:latin typeface="Amazon Ember"/>
              </a:rPr>
              <a:t>, t. 4, Paris, Le</a:t>
            </a:r>
            <a:r>
              <a:rPr lang="it-IT" sz="2400" noProof="0" dirty="0">
                <a:solidFill>
                  <a:srgbClr val="202122"/>
                </a:solidFill>
                <a:latin typeface="Amazon Ember"/>
              </a:rPr>
              <a:t> </a:t>
            </a:r>
            <a:r>
              <a:rPr kumimoji="0" lang="it-IT" sz="2400" b="0" i="0" u="none" strike="noStrike" cap="none" normalizeH="0" baseline="0" noProof="0" dirty="0">
                <a:ln>
                  <a:noFill/>
                </a:ln>
                <a:solidFill>
                  <a:srgbClr val="202122"/>
                </a:solidFill>
                <a:effectLst/>
                <a:latin typeface="Amazon Ember"/>
              </a:rPr>
              <a:t>Seuil, </a:t>
            </a:r>
            <a:br>
              <a:rPr kumimoji="0" lang="it-IT" sz="2400" b="0" i="0" u="none" strike="noStrike" cap="none" normalizeH="0" baseline="0" noProof="0" dirty="0">
                <a:ln>
                  <a:noFill/>
                </a:ln>
                <a:solidFill>
                  <a:srgbClr val="202122"/>
                </a:solidFill>
                <a:effectLst/>
                <a:latin typeface="Amazon Ember"/>
              </a:rPr>
            </a:br>
            <a:r>
              <a:rPr kumimoji="0" lang="it-IT" sz="2400" b="0" i="0" u="none" strike="noStrike" cap="none" normalizeH="0" baseline="0" noProof="0" dirty="0" err="1">
                <a:ln>
                  <a:noFill/>
                </a:ln>
                <a:solidFill>
                  <a:srgbClr val="202122"/>
                </a:solidFill>
                <a:effectLst/>
                <a:latin typeface="Amazon Ember"/>
              </a:rPr>
              <a:t>coll</a:t>
            </a:r>
            <a:r>
              <a:rPr kumimoji="0" lang="it-IT" sz="2400" b="0" i="0" u="none" strike="noStrike" cap="none" normalizeH="0" baseline="0" noProof="0" dirty="0">
                <a:ln>
                  <a:noFill/>
                </a:ln>
                <a:solidFill>
                  <a:srgbClr val="202122"/>
                </a:solidFill>
                <a:effectLst/>
                <a:latin typeface="Amazon Ember"/>
              </a:rPr>
              <a:t>. « Points », 1991, 267 p.</a:t>
            </a:r>
            <a:r>
              <a:rPr kumimoji="0" lang="it-IT" sz="2400" b="0" i="0" u="none" strike="noStrike" cap="none" normalizeH="0" noProof="0" dirty="0">
                <a:ln>
                  <a:noFill/>
                </a:ln>
                <a:solidFill>
                  <a:srgbClr val="202122"/>
                </a:solidFill>
                <a:effectLst/>
                <a:latin typeface="Amazon Ember"/>
              </a:rPr>
              <a:t>   </a:t>
            </a:r>
            <a:r>
              <a:rPr kumimoji="0" lang="it-IT" sz="2400" b="0" i="0" u="none" strike="noStrike" cap="none" normalizeH="0" baseline="0" noProof="0" dirty="0">
                <a:ln>
                  <a:noFill/>
                </a:ln>
                <a:solidFill>
                  <a:srgbClr val="202122"/>
                </a:solidFill>
                <a:effectLst/>
                <a:latin typeface="Amazon Ember"/>
              </a:rPr>
              <a:t>Nouvelle </a:t>
            </a:r>
            <a:r>
              <a:rPr kumimoji="0" lang="it-IT" sz="2400" b="0" i="0" u="none" strike="noStrike" cap="none" normalizeH="0" baseline="0" noProof="0" dirty="0" err="1">
                <a:ln>
                  <a:noFill/>
                </a:ln>
                <a:solidFill>
                  <a:srgbClr val="202122"/>
                </a:solidFill>
                <a:effectLst/>
                <a:latin typeface="Amazon Ember"/>
              </a:rPr>
              <a:t>édition</a:t>
            </a:r>
            <a:r>
              <a:rPr kumimoji="0" lang="it-IT" sz="2400" b="0" i="0" u="none" strike="noStrike" cap="none" normalizeH="0" baseline="0" noProof="0" dirty="0">
                <a:ln>
                  <a:noFill/>
                </a:ln>
                <a:solidFill>
                  <a:srgbClr val="202122"/>
                </a:solidFill>
                <a:effectLst/>
                <a:latin typeface="Amazon Ember"/>
              </a:rPr>
              <a:t> : </a:t>
            </a:r>
            <a:r>
              <a:rPr kumimoji="0" lang="it-IT" sz="2400" b="0" i="0" u="none" strike="noStrike" cap="none" normalizeH="0" baseline="0" noProof="0" dirty="0">
                <a:ln>
                  <a:noFill/>
                </a:ln>
                <a:solidFill>
                  <a:srgbClr val="202122"/>
                </a:solidFill>
                <a:effectLst/>
                <a:latin typeface="Amazon Ember"/>
                <a:hlinkClick r:id="rId8" tooltip="1995"/>
              </a:rPr>
              <a:t>1995</a:t>
            </a:r>
            <a:r>
              <a:rPr kumimoji="0" lang="it-IT" sz="2400" b="0" i="0" u="none" strike="noStrike" cap="none" normalizeH="0" baseline="0" noProof="0" dirty="0">
                <a:ln>
                  <a:noFill/>
                </a:ln>
                <a:solidFill>
                  <a:srgbClr val="202122"/>
                </a:solidFill>
                <a:effectLst/>
                <a:latin typeface="Amazon Ember"/>
              </a:rPr>
              <a:t>.</a:t>
            </a:r>
          </a:p>
          <a:p>
            <a:pPr marL="0" marR="0" lvl="0" indent="0" algn="l" defTabSz="914400" rtl="0" eaLnBrk="0" fontAlgn="base" latinLnBrk="0" hangingPunct="0">
              <a:lnSpc>
                <a:spcPct val="100000"/>
              </a:lnSpc>
              <a:spcBef>
                <a:spcPct val="0"/>
              </a:spcBef>
              <a:spcAft>
                <a:spcPts val="1800"/>
              </a:spcAft>
              <a:buClrTx/>
              <a:buSzTx/>
              <a:buNone/>
              <a:tabLst/>
            </a:pPr>
            <a:r>
              <a:rPr kumimoji="0" lang="it-IT" sz="2400" b="0" i="0" u="none" strike="noStrike" cap="none" normalizeH="0" baseline="0" noProof="0" dirty="0">
                <a:ln>
                  <a:noFill/>
                </a:ln>
                <a:solidFill>
                  <a:srgbClr val="202122"/>
                </a:solidFill>
                <a:effectLst/>
                <a:latin typeface="Amazon Ember"/>
                <a:hlinkClick r:id="rId9" tooltip="2001"/>
              </a:rPr>
              <a:t>2001</a:t>
            </a:r>
            <a:r>
              <a:rPr kumimoji="0" lang="it-IT" sz="2400" b="0" i="0" u="none" strike="noStrike" cap="none" normalizeH="0" baseline="0" noProof="0" dirty="0">
                <a:ln>
                  <a:noFill/>
                </a:ln>
                <a:solidFill>
                  <a:srgbClr val="202122"/>
                </a:solidFill>
                <a:effectLst/>
                <a:latin typeface="Amazon Ember"/>
              </a:rPr>
              <a:t> : </a:t>
            </a:r>
            <a:r>
              <a:rPr kumimoji="0" lang="it-IT" sz="2400" b="1" i="1" u="none" strike="noStrike" cap="none" normalizeH="0" baseline="0" noProof="0" dirty="0">
                <a:ln>
                  <a:noFill/>
                </a:ln>
                <a:solidFill>
                  <a:srgbClr val="202122"/>
                </a:solidFill>
                <a:effectLst/>
                <a:latin typeface="Amazon Ember"/>
              </a:rPr>
              <a:t>L’Humanité de </a:t>
            </a:r>
            <a:r>
              <a:rPr kumimoji="0" lang="it-IT" sz="2400" b="1" i="1" u="none" strike="noStrike" cap="none" normalizeH="0" baseline="0" noProof="0" dirty="0" err="1">
                <a:ln>
                  <a:noFill/>
                </a:ln>
                <a:solidFill>
                  <a:srgbClr val="202122"/>
                </a:solidFill>
                <a:effectLst/>
                <a:latin typeface="Amazon Ember"/>
              </a:rPr>
              <a:t>l’humanité</a:t>
            </a:r>
            <a:r>
              <a:rPr kumimoji="0" lang="it-IT" sz="2400" b="1" i="1" u="none" strike="noStrike" cap="none" normalizeH="0" baseline="0" noProof="0" dirty="0">
                <a:ln>
                  <a:noFill/>
                </a:ln>
                <a:solidFill>
                  <a:srgbClr val="202122"/>
                </a:solidFill>
                <a:effectLst/>
                <a:latin typeface="Amazon Ember"/>
              </a:rPr>
              <a:t> </a:t>
            </a:r>
            <a:r>
              <a:rPr kumimoji="0" lang="it-IT" sz="2400" b="0" i="1" u="none" strike="noStrike" cap="none" normalizeH="0" baseline="0" noProof="0" dirty="0">
                <a:ln>
                  <a:noFill/>
                </a:ln>
                <a:solidFill>
                  <a:srgbClr val="202122"/>
                </a:solidFill>
                <a:effectLst/>
                <a:latin typeface="Amazon Ember"/>
              </a:rPr>
              <a:t>: L’</a:t>
            </a:r>
            <a:r>
              <a:rPr kumimoji="0" lang="it-IT" sz="2400" b="0" i="1" u="none" strike="noStrike" cap="none" normalizeH="0" baseline="0" noProof="0" dirty="0" err="1">
                <a:ln>
                  <a:noFill/>
                </a:ln>
                <a:solidFill>
                  <a:srgbClr val="202122"/>
                </a:solidFill>
                <a:effectLst/>
                <a:latin typeface="Amazon Ember"/>
              </a:rPr>
              <a:t>identité</a:t>
            </a:r>
            <a:r>
              <a:rPr kumimoji="0" lang="it-IT" sz="2400" b="0" i="1" u="none" strike="noStrike" cap="none" normalizeH="0" baseline="0" noProof="0" dirty="0">
                <a:ln>
                  <a:noFill/>
                </a:ln>
                <a:solidFill>
                  <a:srgbClr val="202122"/>
                </a:solidFill>
                <a:effectLst/>
                <a:latin typeface="Amazon Ember"/>
              </a:rPr>
              <a:t> </a:t>
            </a:r>
            <a:r>
              <a:rPr kumimoji="0" lang="it-IT" sz="2400" b="0" i="1" u="none" strike="noStrike" cap="none" normalizeH="0" baseline="0" noProof="0" dirty="0" err="1">
                <a:ln>
                  <a:noFill/>
                </a:ln>
                <a:solidFill>
                  <a:srgbClr val="202122"/>
                </a:solidFill>
                <a:effectLst/>
                <a:latin typeface="Amazon Ember"/>
              </a:rPr>
              <a:t>humaine</a:t>
            </a:r>
            <a:r>
              <a:rPr kumimoji="0" lang="it-IT" sz="2400" b="0" i="0" u="none" strike="noStrike" cap="none" normalizeH="0" baseline="0" noProof="0" dirty="0">
                <a:ln>
                  <a:noFill/>
                </a:ln>
                <a:solidFill>
                  <a:srgbClr val="202122"/>
                </a:solidFill>
                <a:effectLst/>
                <a:latin typeface="Amazon Ember"/>
              </a:rPr>
              <a:t>, t. 5, Paris, </a:t>
            </a:r>
            <a:r>
              <a:rPr kumimoji="0" lang="it-IT" sz="2400" b="0" i="0" u="none" strike="noStrike" cap="none" normalizeH="0" baseline="0" noProof="0" dirty="0">
                <a:ln>
                  <a:noFill/>
                </a:ln>
                <a:solidFill>
                  <a:srgbClr val="202122"/>
                </a:solidFill>
                <a:effectLst/>
                <a:latin typeface="Amazon Ember"/>
                <a:hlinkClick r:id="rId3" tooltip="Éditions du Seuil"/>
              </a:rPr>
              <a:t>Le Seuil</a:t>
            </a:r>
            <a:r>
              <a:rPr kumimoji="0" lang="it-IT" sz="2400" b="0" i="0" u="none" strike="noStrike" cap="none" normalizeH="0" baseline="0" noProof="0" dirty="0">
                <a:ln>
                  <a:noFill/>
                </a:ln>
                <a:solidFill>
                  <a:srgbClr val="202122"/>
                </a:solidFill>
                <a:effectLst/>
                <a:latin typeface="Amazon Ember"/>
              </a:rPr>
              <a:t>, </a:t>
            </a:r>
            <a:br>
              <a:rPr kumimoji="0" lang="it-IT" sz="2400" b="0" i="0" u="none" strike="noStrike" cap="none" normalizeH="0" baseline="0" noProof="0" dirty="0">
                <a:ln>
                  <a:noFill/>
                </a:ln>
                <a:solidFill>
                  <a:srgbClr val="202122"/>
                </a:solidFill>
                <a:effectLst/>
                <a:latin typeface="Amazon Ember"/>
              </a:rPr>
            </a:br>
            <a:r>
              <a:rPr kumimoji="0" lang="it-IT" sz="2400" b="0" i="0" u="none" strike="noStrike" cap="none" normalizeH="0" baseline="0" noProof="0" dirty="0" err="1">
                <a:ln>
                  <a:noFill/>
                </a:ln>
                <a:solidFill>
                  <a:srgbClr val="202122"/>
                </a:solidFill>
                <a:effectLst/>
                <a:latin typeface="Amazon Ember"/>
              </a:rPr>
              <a:t>coll</a:t>
            </a:r>
            <a:r>
              <a:rPr kumimoji="0" lang="it-IT" sz="2400" b="0" i="0" u="none" strike="noStrike" cap="none" normalizeH="0" baseline="0" noProof="0" dirty="0">
                <a:ln>
                  <a:noFill/>
                </a:ln>
                <a:solidFill>
                  <a:srgbClr val="202122"/>
                </a:solidFill>
                <a:effectLst/>
                <a:latin typeface="Amazon Ember"/>
              </a:rPr>
              <a:t>. « Points », 2003  384 p.   Nouvelle </a:t>
            </a:r>
            <a:r>
              <a:rPr kumimoji="0" lang="it-IT" sz="2400" b="0" i="0" u="none" strike="noStrike" cap="none" normalizeH="0" baseline="0" noProof="0" dirty="0" err="1">
                <a:ln>
                  <a:noFill/>
                </a:ln>
                <a:solidFill>
                  <a:srgbClr val="202122"/>
                </a:solidFill>
                <a:effectLst/>
                <a:latin typeface="Amazon Ember"/>
              </a:rPr>
              <a:t>édition</a:t>
            </a:r>
            <a:r>
              <a:rPr kumimoji="0" lang="it-IT" sz="2400" b="0" i="0" u="none" strike="noStrike" cap="none" normalizeH="0" baseline="0" noProof="0" dirty="0">
                <a:ln>
                  <a:noFill/>
                </a:ln>
                <a:solidFill>
                  <a:srgbClr val="202122"/>
                </a:solidFill>
                <a:effectLst/>
                <a:latin typeface="Amazon Ember"/>
              </a:rPr>
              <a:t> : 2003</a:t>
            </a:r>
          </a:p>
          <a:p>
            <a:pPr marL="0" marR="0" lvl="0" indent="0" algn="l" defTabSz="914400" rtl="0" eaLnBrk="0" fontAlgn="base" latinLnBrk="0" hangingPunct="0">
              <a:lnSpc>
                <a:spcPct val="100000"/>
              </a:lnSpc>
              <a:spcBef>
                <a:spcPct val="0"/>
              </a:spcBef>
              <a:spcAft>
                <a:spcPts val="1800"/>
              </a:spcAft>
              <a:buClrTx/>
              <a:buSzTx/>
              <a:buNone/>
              <a:tabLst/>
            </a:pPr>
            <a:r>
              <a:rPr kumimoji="0" lang="it-IT" sz="2400" b="0" i="0" u="none" strike="noStrike" cap="none" normalizeH="0" baseline="0" noProof="0" dirty="0">
                <a:ln>
                  <a:noFill/>
                </a:ln>
                <a:solidFill>
                  <a:srgbClr val="202122"/>
                </a:solidFill>
                <a:effectLst/>
                <a:latin typeface="Amazon Ember"/>
                <a:hlinkClick r:id="rId10" tooltip="2004"/>
              </a:rPr>
              <a:t>2004</a:t>
            </a:r>
            <a:r>
              <a:rPr kumimoji="0" lang="it-IT" sz="2400" b="0" i="0" u="none" strike="noStrike" cap="none" normalizeH="0" baseline="0" noProof="0" dirty="0">
                <a:ln>
                  <a:noFill/>
                </a:ln>
                <a:solidFill>
                  <a:srgbClr val="202122"/>
                </a:solidFill>
                <a:effectLst/>
                <a:latin typeface="Amazon Ember"/>
              </a:rPr>
              <a:t> : </a:t>
            </a:r>
            <a:r>
              <a:rPr lang="it-IT" sz="2400" b="1" i="1" noProof="0" dirty="0" err="1">
                <a:solidFill>
                  <a:srgbClr val="202122"/>
                </a:solidFill>
                <a:latin typeface="Amazon Ember"/>
              </a:rPr>
              <a:t>Éthique</a:t>
            </a:r>
            <a:r>
              <a:rPr kumimoji="0" lang="it-IT" sz="2400" b="0" i="0" u="none" strike="noStrike" cap="none" normalizeH="0" baseline="0" noProof="0" dirty="0">
                <a:ln>
                  <a:noFill/>
                </a:ln>
                <a:solidFill>
                  <a:srgbClr val="202122"/>
                </a:solidFill>
                <a:effectLst/>
                <a:latin typeface="Amazon Ember"/>
              </a:rPr>
              <a:t>, t. 6, Paris, </a:t>
            </a:r>
            <a:r>
              <a:rPr kumimoji="0" lang="it-IT" sz="2400" b="0" i="0" u="none" strike="noStrike" cap="none" normalizeH="0" baseline="0" noProof="0" dirty="0">
                <a:ln>
                  <a:noFill/>
                </a:ln>
                <a:solidFill>
                  <a:srgbClr val="202122"/>
                </a:solidFill>
                <a:effectLst/>
                <a:latin typeface="Amazon Ember"/>
                <a:hlinkClick r:id="rId3" tooltip="Éditions du Seuil"/>
              </a:rPr>
              <a:t>Le Seuil</a:t>
            </a:r>
            <a:r>
              <a:rPr kumimoji="0" lang="it-IT" sz="2400" b="0" i="0" u="none" strike="noStrike" cap="none" normalizeH="0" baseline="0" noProof="0" dirty="0">
                <a:ln>
                  <a:noFill/>
                </a:ln>
                <a:solidFill>
                  <a:srgbClr val="202122"/>
                </a:solidFill>
                <a:effectLst/>
                <a:latin typeface="Amazon Ember"/>
              </a:rPr>
              <a:t>, </a:t>
            </a:r>
            <a:r>
              <a:rPr kumimoji="0" lang="it-IT" sz="2400" b="0" i="0" u="none" strike="noStrike" cap="none" normalizeH="0" baseline="0" noProof="0" dirty="0" err="1">
                <a:ln>
                  <a:noFill/>
                </a:ln>
                <a:solidFill>
                  <a:srgbClr val="202122"/>
                </a:solidFill>
                <a:effectLst/>
                <a:latin typeface="Amazon Ember"/>
              </a:rPr>
              <a:t>coll</a:t>
            </a:r>
            <a:r>
              <a:rPr kumimoji="0" lang="it-IT" sz="2400" b="0" i="0" u="none" strike="noStrike" cap="none" normalizeH="0" baseline="0" noProof="0" dirty="0">
                <a:ln>
                  <a:noFill/>
                </a:ln>
                <a:solidFill>
                  <a:srgbClr val="202122"/>
                </a:solidFill>
                <a:effectLst/>
                <a:latin typeface="Amazon Ember"/>
              </a:rPr>
              <a:t>. « Points », 2004, 285 p.</a:t>
            </a:r>
          </a:p>
          <a:p>
            <a:pPr marL="0" marR="0" lvl="0" indent="0" algn="l" defTabSz="914400" rtl="0" eaLnBrk="0" fontAlgn="base" latinLnBrk="0" hangingPunct="0">
              <a:lnSpc>
                <a:spcPct val="100000"/>
              </a:lnSpc>
              <a:spcBef>
                <a:spcPct val="0"/>
              </a:spcBef>
              <a:spcAft>
                <a:spcPts val="600"/>
              </a:spcAft>
              <a:buClrTx/>
              <a:buSzTx/>
              <a:buNone/>
              <a:tabLst/>
            </a:pPr>
            <a:endParaRPr lang="it-IT" sz="2400" noProof="0" dirty="0">
              <a:solidFill>
                <a:srgbClr val="202122"/>
              </a:solidFill>
              <a:highlight>
                <a:srgbClr val="FFFF00"/>
              </a:highlight>
              <a:latin typeface="Amazon Ember"/>
            </a:endParaRPr>
          </a:p>
          <a:p>
            <a:pPr marL="0" marR="0" lvl="0" indent="0" algn="ctr" defTabSz="914400" rtl="0" eaLnBrk="0" fontAlgn="base" latinLnBrk="0" hangingPunct="0">
              <a:lnSpc>
                <a:spcPct val="100000"/>
              </a:lnSpc>
              <a:spcBef>
                <a:spcPct val="0"/>
              </a:spcBef>
              <a:spcAft>
                <a:spcPts val="600"/>
              </a:spcAft>
              <a:buClrTx/>
              <a:buSzTx/>
              <a:buNone/>
              <a:tabLst/>
            </a:pPr>
            <a:r>
              <a:rPr lang="it-IT" sz="2400" noProof="0" dirty="0">
                <a:solidFill>
                  <a:srgbClr val="202122"/>
                </a:solidFill>
                <a:highlight>
                  <a:srgbClr val="FFFF00"/>
                </a:highlight>
                <a:latin typeface="Amazon Ember"/>
              </a:rPr>
              <a:t>Si la </a:t>
            </a:r>
            <a:r>
              <a:rPr lang="it-IT" sz="2400" noProof="0" dirty="0" err="1">
                <a:solidFill>
                  <a:srgbClr val="202122"/>
                </a:solidFill>
                <a:highlight>
                  <a:srgbClr val="FFFF00"/>
                </a:highlight>
                <a:latin typeface="Amazon Ember"/>
              </a:rPr>
              <a:t>méthode</a:t>
            </a:r>
            <a:r>
              <a:rPr lang="it-IT" sz="2400" noProof="0" dirty="0">
                <a:solidFill>
                  <a:srgbClr val="202122"/>
                </a:solidFill>
                <a:highlight>
                  <a:srgbClr val="FFFF00"/>
                </a:highlight>
                <a:latin typeface="Amazon Ember"/>
              </a:rPr>
              <a:t> </a:t>
            </a:r>
            <a:r>
              <a:rPr lang="it-IT" sz="2400" noProof="0" dirty="0" err="1">
                <a:solidFill>
                  <a:srgbClr val="202122"/>
                </a:solidFill>
                <a:highlight>
                  <a:srgbClr val="FFFF00"/>
                </a:highlight>
                <a:latin typeface="Amazon Ember"/>
              </a:rPr>
              <a:t>était</a:t>
            </a:r>
            <a:r>
              <a:rPr lang="it-IT" sz="2400" noProof="0" dirty="0">
                <a:solidFill>
                  <a:srgbClr val="202122"/>
                </a:solidFill>
                <a:highlight>
                  <a:srgbClr val="FFFF00"/>
                </a:highlight>
                <a:latin typeface="Amazon Ember"/>
              </a:rPr>
              <a:t> à </a:t>
            </a:r>
            <a:r>
              <a:rPr lang="it-IT" sz="2400" noProof="0" dirty="0" err="1">
                <a:solidFill>
                  <a:srgbClr val="202122"/>
                </a:solidFill>
                <a:highlight>
                  <a:srgbClr val="FFFF00"/>
                </a:highlight>
                <a:latin typeface="Amazon Ember"/>
              </a:rPr>
              <a:t>recommencer</a:t>
            </a:r>
            <a:r>
              <a:rPr lang="it-IT" sz="2400" noProof="0" dirty="0">
                <a:solidFill>
                  <a:srgbClr val="202122"/>
                </a:solidFill>
                <a:highlight>
                  <a:srgbClr val="FFFF00"/>
                </a:highlight>
                <a:latin typeface="Amazon Ember"/>
              </a:rPr>
              <a:t>, plus de place pour l'</a:t>
            </a:r>
            <a:r>
              <a:rPr lang="it-IT" sz="2400" noProof="0" dirty="0" err="1">
                <a:solidFill>
                  <a:srgbClr val="202122"/>
                </a:solidFill>
                <a:highlight>
                  <a:srgbClr val="FFFF00"/>
                </a:highlight>
                <a:latin typeface="Amazon Ember"/>
              </a:rPr>
              <a:t>astrophysique</a:t>
            </a:r>
            <a:endParaRPr kumimoji="0" lang="it-IT" sz="2400" b="0" i="0" u="none" strike="noStrike" cap="none" normalizeH="0" baseline="0" noProof="0" dirty="0">
              <a:ln>
                <a:noFill/>
              </a:ln>
              <a:solidFill>
                <a:srgbClr val="202122"/>
              </a:solidFill>
              <a:effectLst/>
              <a:highlight>
                <a:srgbClr val="FFFF00"/>
              </a:highlight>
              <a:latin typeface="Amazon Embe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noProof="0" dirty="0">
              <a:ln>
                <a:noFill/>
              </a:ln>
              <a:solidFill>
                <a:schemeClr val="tx1"/>
              </a:solidFill>
              <a:effectLst/>
              <a:latin typeface="Arial" panose="020B0604020202020204" pitchFamily="34" charset="0"/>
            </a:endParaRPr>
          </a:p>
        </p:txBody>
      </p:sp>
      <p:sp>
        <p:nvSpPr>
          <p:cNvPr id="3" name="Segnaposto numero diapositiva 2">
            <a:extLst>
              <a:ext uri="{FF2B5EF4-FFF2-40B4-BE49-F238E27FC236}">
                <a16:creationId xmlns:a16="http://schemas.microsoft.com/office/drawing/2014/main" id="{6CEFA5F2-828C-7B74-2741-23133F336DA2}"/>
              </a:ext>
            </a:extLst>
          </p:cNvPr>
          <p:cNvSpPr>
            <a:spLocks noGrp="1"/>
          </p:cNvSpPr>
          <p:nvPr>
            <p:ph type="sldNum" sz="quarter" idx="12"/>
          </p:nvPr>
        </p:nvSpPr>
        <p:spPr/>
        <p:txBody>
          <a:bodyPr/>
          <a:lstStyle/>
          <a:p>
            <a:fld id="{5916F6E4-6F12-4E2D-AB8B-C203F07B6A9D}" type="slidenum">
              <a:rPr lang="it-IT" noProof="0" smtClean="0"/>
              <a:t>20</a:t>
            </a:fld>
            <a:endParaRPr lang="it-IT" noProof="0" dirty="0"/>
          </a:p>
        </p:txBody>
      </p:sp>
    </p:spTree>
    <p:extLst>
      <p:ext uri="{BB962C8B-B14F-4D97-AF65-F5344CB8AC3E}">
        <p14:creationId xmlns:p14="http://schemas.microsoft.com/office/powerpoint/2010/main" val="2862732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3423C3C-C76C-BA03-0A35-8A43F624D6B9}"/>
              </a:ext>
            </a:extLst>
          </p:cNvPr>
          <p:cNvSpPr>
            <a:spLocks noGrp="1"/>
          </p:cNvSpPr>
          <p:nvPr>
            <p:ph idx="1"/>
          </p:nvPr>
        </p:nvSpPr>
        <p:spPr>
          <a:xfrm>
            <a:off x="641887" y="1860209"/>
            <a:ext cx="10915114" cy="4721213"/>
          </a:xfrm>
        </p:spPr>
        <p:txBody>
          <a:bodyPr>
            <a:normAutofit fontScale="77500" lnSpcReduction="20000"/>
          </a:bodyPr>
          <a:lstStyle/>
          <a:p>
            <a:pPr marL="0" indent="0">
              <a:buNone/>
            </a:pPr>
            <a:r>
              <a:rPr lang="it-IT" dirty="0"/>
              <a:t>La conoscenza non è un fine in sé. Deve aiutarci a comprenderci meglio gli uni gli altri. Il pensiero complesso prende tutto il suo senso solo in una prospettiva umanista. </a:t>
            </a:r>
          </a:p>
          <a:p>
            <a:pPr marL="0" indent="0">
              <a:buNone/>
            </a:pPr>
            <a:endParaRPr lang="it-IT" dirty="0"/>
          </a:p>
          <a:p>
            <a:pPr marL="0" indent="0" algn="ctr">
              <a:buNone/>
            </a:pPr>
            <a:r>
              <a:rPr lang="it-IT" sz="3000" dirty="0">
                <a:solidFill>
                  <a:srgbClr val="FF0000"/>
                </a:solidFill>
              </a:rPr>
              <a:t>Critica alla parcellizzazione dei saperi</a:t>
            </a:r>
          </a:p>
          <a:p>
            <a:pPr marL="0" indent="0">
              <a:buNone/>
            </a:pPr>
            <a:r>
              <a:rPr lang="it-IT" dirty="0"/>
              <a:t>Il pensiero complesso:</a:t>
            </a:r>
            <a:br>
              <a:rPr lang="it-IT" dirty="0"/>
            </a:br>
            <a:r>
              <a:rPr lang="it-IT" dirty="0"/>
              <a:t>	 </a:t>
            </a:r>
            <a:r>
              <a:rPr lang="it-IT" dirty="0">
                <a:sym typeface="Wingdings" panose="05000000000000000000" pitchFamily="2" charset="2"/>
              </a:rPr>
              <a:t> </a:t>
            </a:r>
            <a:r>
              <a:rPr lang="it-IT" dirty="0"/>
              <a:t>aspirazione a un sapere non parcellizzato e non compartimentato </a:t>
            </a:r>
            <a:br>
              <a:rPr lang="it-IT" dirty="0"/>
            </a:br>
            <a:r>
              <a:rPr lang="it-IT" dirty="0"/>
              <a:t>	</a:t>
            </a:r>
            <a:r>
              <a:rPr lang="it-IT" dirty="0">
                <a:sym typeface="Wingdings" panose="05000000000000000000" pitchFamily="2" charset="2"/>
              </a:rPr>
              <a:t> </a:t>
            </a:r>
            <a:r>
              <a:rPr lang="it-IT" dirty="0"/>
              <a:t>riconoscimento dell'incompiutezza e della incompletezza di ogni conoscenza</a:t>
            </a:r>
            <a:r>
              <a:rPr lang="it-IT" sz="2400" noProof="0" dirty="0"/>
              <a:t>. </a:t>
            </a:r>
          </a:p>
          <a:p>
            <a:pPr marL="0" indent="0">
              <a:buNone/>
            </a:pPr>
            <a:endParaRPr lang="it-IT" sz="2400" noProof="0" dirty="0"/>
          </a:p>
          <a:p>
            <a:pPr marL="0" indent="0" algn="ctr">
              <a:buNone/>
            </a:pPr>
            <a:r>
              <a:rPr lang="it-IT" sz="3200" dirty="0" err="1">
                <a:highlight>
                  <a:srgbClr val="FFFF00"/>
                </a:highlight>
              </a:rPr>
              <a:t>Complex</a:t>
            </a:r>
            <a:r>
              <a:rPr lang="it-IT" sz="3200" dirty="0">
                <a:highlight>
                  <a:srgbClr val="FFFF00"/>
                </a:highlight>
              </a:rPr>
              <a:t> thinking – non </a:t>
            </a:r>
            <a:r>
              <a:rPr lang="it-IT" sz="3200" dirty="0" err="1">
                <a:highlight>
                  <a:srgbClr val="FFFF00"/>
                </a:highlight>
              </a:rPr>
              <a:t>complex</a:t>
            </a:r>
            <a:r>
              <a:rPr lang="it-IT" sz="3200" dirty="0">
                <a:highlight>
                  <a:srgbClr val="FFFF00"/>
                </a:highlight>
              </a:rPr>
              <a:t> </a:t>
            </a:r>
            <a:r>
              <a:rPr lang="it-IT" sz="3200" dirty="0" err="1">
                <a:highlight>
                  <a:srgbClr val="FFFF00"/>
                </a:highlight>
              </a:rPr>
              <a:t>thought</a:t>
            </a:r>
            <a:endParaRPr lang="it-IT" sz="3200" dirty="0">
              <a:highlight>
                <a:srgbClr val="FFFF00"/>
              </a:highlight>
            </a:endParaRPr>
          </a:p>
          <a:p>
            <a:pPr marL="0" indent="0" algn="ctr">
              <a:buNone/>
            </a:pPr>
            <a:endParaRPr lang="it-IT" sz="3200" dirty="0"/>
          </a:p>
          <a:p>
            <a:pPr marL="0" indent="0" algn="ctr">
              <a:buNone/>
            </a:pPr>
            <a:r>
              <a:rPr lang="it-IT" noProof="0" dirty="0"/>
              <a:t>È un vero lavoro di salute pubblica. </a:t>
            </a:r>
          </a:p>
          <a:p>
            <a:pPr marL="0" indent="0" algn="ctr">
              <a:buNone/>
            </a:pPr>
            <a:br>
              <a:rPr lang="it-IT" noProof="0" dirty="0"/>
            </a:br>
            <a:r>
              <a:rPr lang="it-IT" noProof="0" dirty="0"/>
              <a:t>«</a:t>
            </a:r>
            <a:r>
              <a:rPr lang="it-IT" sz="2800" noProof="0" dirty="0"/>
              <a:t>La conoscenza della conoscenza potrebbe essere un invito a pensare bene, cioè a non essere "ben pensanti". «</a:t>
            </a:r>
            <a:endParaRPr lang="it-IT" sz="2000" noProof="0" dirty="0">
              <a:latin typeface="Amazon Ember"/>
            </a:endParaRPr>
          </a:p>
        </p:txBody>
      </p:sp>
      <p:sp>
        <p:nvSpPr>
          <p:cNvPr id="2" name="Segnaposto numero diapositiva 1">
            <a:extLst>
              <a:ext uri="{FF2B5EF4-FFF2-40B4-BE49-F238E27FC236}">
                <a16:creationId xmlns:a16="http://schemas.microsoft.com/office/drawing/2014/main" id="{A06A2D4C-D8A9-9FCE-3EA3-D5ECFBE66C53}"/>
              </a:ext>
            </a:extLst>
          </p:cNvPr>
          <p:cNvSpPr>
            <a:spLocks noGrp="1"/>
          </p:cNvSpPr>
          <p:nvPr>
            <p:ph type="sldNum" sz="quarter" idx="12"/>
          </p:nvPr>
        </p:nvSpPr>
        <p:spPr/>
        <p:txBody>
          <a:bodyPr/>
          <a:lstStyle/>
          <a:p>
            <a:fld id="{5916F6E4-6F12-4E2D-AB8B-C203F07B6A9D}" type="slidenum">
              <a:rPr lang="it-IT" noProof="0" smtClean="0"/>
              <a:t>21</a:t>
            </a:fld>
            <a:endParaRPr lang="it-IT" noProof="0" dirty="0"/>
          </a:p>
        </p:txBody>
      </p:sp>
      <p:sp>
        <p:nvSpPr>
          <p:cNvPr id="5" name="Titolo 1">
            <a:extLst>
              <a:ext uri="{FF2B5EF4-FFF2-40B4-BE49-F238E27FC236}">
                <a16:creationId xmlns:a16="http://schemas.microsoft.com/office/drawing/2014/main" id="{17808C09-571A-8BCF-1C95-9EE2F543B6CC}"/>
              </a:ext>
            </a:extLst>
          </p:cNvPr>
          <p:cNvSpPr txBox="1">
            <a:spLocks/>
          </p:cNvSpPr>
          <p:nvPr/>
        </p:nvSpPr>
        <p:spPr>
          <a:xfrm>
            <a:off x="443264" y="184651"/>
            <a:ext cx="11454062" cy="1323474"/>
          </a:xfrm>
          <a:prstGeom prst="rect">
            <a:avLst/>
          </a:prstGeom>
          <a:ln>
            <a:solidFill>
              <a:srgbClr val="FFFF00"/>
            </a:solidFill>
          </a:ln>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dirty="0">
                <a:solidFill>
                  <a:srgbClr val="FF0000"/>
                </a:solidFill>
              </a:rPr>
              <a:t>La </a:t>
            </a:r>
            <a:r>
              <a:rPr lang="it-IT" sz="3600" dirty="0" err="1">
                <a:solidFill>
                  <a:srgbClr val="FF0000"/>
                </a:solidFill>
              </a:rPr>
              <a:t>Méthode</a:t>
            </a:r>
            <a:r>
              <a:rPr lang="it-IT" sz="3600" dirty="0">
                <a:solidFill>
                  <a:srgbClr val="FF0000"/>
                </a:solidFill>
              </a:rPr>
              <a:t> -La </a:t>
            </a:r>
            <a:r>
              <a:rPr lang="it-IT" sz="3600" dirty="0" err="1">
                <a:solidFill>
                  <a:srgbClr val="FF0000"/>
                </a:solidFill>
              </a:rPr>
              <a:t>connaissance</a:t>
            </a:r>
            <a:r>
              <a:rPr lang="it-IT" sz="3600" dirty="0">
                <a:solidFill>
                  <a:srgbClr val="FF0000"/>
                </a:solidFill>
              </a:rPr>
              <a:t> de la </a:t>
            </a:r>
            <a:r>
              <a:rPr lang="it-IT" sz="3600" dirty="0" err="1">
                <a:solidFill>
                  <a:srgbClr val="FF0000"/>
                </a:solidFill>
              </a:rPr>
              <a:t>connaissance</a:t>
            </a:r>
            <a:r>
              <a:rPr lang="it-IT" sz="3600" dirty="0"/>
              <a:t> </a:t>
            </a:r>
            <a:r>
              <a:rPr lang="it-IT" sz="2200" dirty="0"/>
              <a:t>1986</a:t>
            </a:r>
          </a:p>
          <a:p>
            <a:r>
              <a:rPr lang="it-IT" sz="2900" dirty="0"/>
              <a:t>L</a:t>
            </a:r>
            <a:r>
              <a:rPr lang="it-IT" sz="2900" noProof="0" dirty="0"/>
              <a:t>a conoscenza deve conoscersi p</a:t>
            </a:r>
            <a:r>
              <a:rPr lang="it-IT" sz="2900" dirty="0" err="1"/>
              <a:t>er</a:t>
            </a:r>
            <a:r>
              <a:rPr lang="it-IT" sz="2900" dirty="0"/>
              <a:t> sbagliarsi di meno e conoscere meglio</a:t>
            </a:r>
            <a:r>
              <a:rPr lang="it-IT" sz="2900" noProof="0" dirty="0"/>
              <a:t>.</a:t>
            </a:r>
          </a:p>
          <a:p>
            <a:endParaRPr lang="it-IT" sz="2700" dirty="0"/>
          </a:p>
          <a:p>
            <a:r>
              <a:rPr lang="it-IT" sz="2900" dirty="0"/>
              <a:t>La Vita non è possibile/vivibile senza conoscenza.</a:t>
            </a:r>
          </a:p>
        </p:txBody>
      </p:sp>
    </p:spTree>
    <p:extLst>
      <p:ext uri="{BB962C8B-B14F-4D97-AF65-F5344CB8AC3E}">
        <p14:creationId xmlns:p14="http://schemas.microsoft.com/office/powerpoint/2010/main" val="80844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54A179-E557-0422-F9E8-408E899E2B01}"/>
              </a:ext>
            </a:extLst>
          </p:cNvPr>
          <p:cNvSpPr>
            <a:spLocks noGrp="1"/>
          </p:cNvSpPr>
          <p:nvPr>
            <p:ph type="title"/>
          </p:nvPr>
        </p:nvSpPr>
        <p:spPr>
          <a:xfrm>
            <a:off x="838200" y="827972"/>
            <a:ext cx="10515600" cy="1325563"/>
          </a:xfrm>
        </p:spPr>
        <p:txBody>
          <a:bodyPr>
            <a:normAutofit fontScale="90000"/>
          </a:bodyPr>
          <a:lstStyle/>
          <a:p>
            <a:pPr algn="ctr"/>
            <a:r>
              <a:rPr lang="fr-FR" sz="3200" dirty="0"/>
              <a:t>La </a:t>
            </a:r>
            <a:r>
              <a:rPr lang="fr-FR" sz="3200" dirty="0" err="1"/>
              <a:t>conoscenza</a:t>
            </a:r>
            <a:r>
              <a:rPr lang="fr-FR" sz="3200" dirty="0"/>
              <a:t> è il </a:t>
            </a:r>
            <a:r>
              <a:rPr lang="fr-FR" sz="3200" dirty="0" err="1"/>
              <a:t>frutto</a:t>
            </a:r>
            <a:r>
              <a:rPr lang="fr-FR" sz="3200" dirty="0"/>
              <a:t> </a:t>
            </a:r>
            <a:r>
              <a:rPr lang="fr-FR" sz="3200" dirty="0" err="1"/>
              <a:t>della</a:t>
            </a:r>
            <a:r>
              <a:rPr lang="fr-FR" sz="3200" dirty="0"/>
              <a:t> </a:t>
            </a:r>
            <a:r>
              <a:rPr lang="fr-FR" sz="3200" dirty="0" err="1"/>
              <a:t>trasmissione</a:t>
            </a:r>
            <a:r>
              <a:rPr lang="fr-FR" sz="3200" dirty="0"/>
              <a:t> dei </a:t>
            </a:r>
            <a:r>
              <a:rPr lang="fr-FR" sz="3200" dirty="0" err="1"/>
              <a:t>saperi</a:t>
            </a:r>
            <a:br>
              <a:rPr lang="fr-FR" sz="3200" dirty="0"/>
            </a:br>
            <a:br>
              <a:rPr lang="fr-FR" sz="3200" dirty="0"/>
            </a:br>
            <a:r>
              <a:rPr lang="fr-FR" sz="3200" dirty="0" err="1"/>
              <a:t>individuo</a:t>
            </a:r>
            <a:r>
              <a:rPr lang="fr-FR" sz="3200" dirty="0"/>
              <a:t>  </a:t>
            </a:r>
            <a:r>
              <a:rPr lang="fr-FR" sz="3200" dirty="0">
                <a:sym typeface="Wingdings" panose="05000000000000000000" pitchFamily="2" charset="2"/>
              </a:rPr>
              <a:t></a:t>
            </a:r>
            <a:r>
              <a:rPr lang="fr-FR" sz="3200" dirty="0"/>
              <a:t> </a:t>
            </a:r>
            <a:r>
              <a:rPr lang="fr-FR" sz="3200" dirty="0" err="1"/>
              <a:t>società</a:t>
            </a:r>
            <a:r>
              <a:rPr lang="fr-FR" sz="3200" dirty="0"/>
              <a:t> </a:t>
            </a:r>
            <a:r>
              <a:rPr lang="fr-FR" sz="3200" dirty="0">
                <a:sym typeface="Wingdings" panose="05000000000000000000" pitchFamily="2" charset="2"/>
              </a:rPr>
              <a:t></a:t>
            </a:r>
            <a:r>
              <a:rPr lang="fr-FR" sz="3200" dirty="0"/>
              <a:t> </a:t>
            </a:r>
            <a:r>
              <a:rPr lang="fr-FR" sz="3200" dirty="0" err="1"/>
              <a:t>specie</a:t>
            </a:r>
            <a:endParaRPr lang="fr-FR" sz="3200" dirty="0"/>
          </a:p>
        </p:txBody>
      </p:sp>
      <p:sp>
        <p:nvSpPr>
          <p:cNvPr id="3" name="Segnaposto contenuto 2">
            <a:extLst>
              <a:ext uri="{FF2B5EF4-FFF2-40B4-BE49-F238E27FC236}">
                <a16:creationId xmlns:a16="http://schemas.microsoft.com/office/drawing/2014/main" id="{5B85AE6F-7B54-3ACB-81F7-8D830E033428}"/>
              </a:ext>
            </a:extLst>
          </p:cNvPr>
          <p:cNvSpPr>
            <a:spLocks noGrp="1"/>
          </p:cNvSpPr>
          <p:nvPr>
            <p:ph idx="1"/>
          </p:nvPr>
        </p:nvSpPr>
        <p:spPr>
          <a:xfrm>
            <a:off x="993775" y="3429000"/>
            <a:ext cx="10515600" cy="3268663"/>
          </a:xfrm>
        </p:spPr>
        <p:txBody>
          <a:bodyPr>
            <a:normAutofit fontScale="92500" lnSpcReduction="20000"/>
          </a:bodyPr>
          <a:lstStyle/>
          <a:p>
            <a:pPr marL="0" indent="0" algn="ctr">
              <a:buNone/>
            </a:pPr>
            <a:r>
              <a:rPr lang="it-IT" dirty="0">
                <a:solidFill>
                  <a:srgbClr val="202122"/>
                </a:solidFill>
              </a:rPr>
              <a:t>La conoscenza è frutto di azioni, interazioni, retroazioni della triade </a:t>
            </a:r>
            <a:r>
              <a:rPr lang="it-IT" dirty="0" err="1">
                <a:solidFill>
                  <a:srgbClr val="202122"/>
                </a:solidFill>
              </a:rPr>
              <a:t>moriniana</a:t>
            </a:r>
            <a:r>
              <a:rPr lang="it-IT" dirty="0">
                <a:solidFill>
                  <a:srgbClr val="202122"/>
                </a:solidFill>
              </a:rPr>
              <a:t> </a:t>
            </a:r>
            <a:r>
              <a:rPr lang="it-IT" dirty="0">
                <a:solidFill>
                  <a:srgbClr val="202122"/>
                </a:solidFill>
                <a:sym typeface="Wingdings" panose="05000000000000000000" pitchFamily="2" charset="2"/>
              </a:rPr>
              <a:t> </a:t>
            </a:r>
            <a:r>
              <a:rPr lang="it-IT" dirty="0">
                <a:solidFill>
                  <a:srgbClr val="202122"/>
                </a:solidFill>
              </a:rPr>
              <a:t>Individuo-Società-Specie</a:t>
            </a:r>
          </a:p>
          <a:p>
            <a:pPr marL="0" indent="0" algn="ctr">
              <a:buNone/>
            </a:pPr>
            <a:endParaRPr lang="it-IT" dirty="0">
              <a:solidFill>
                <a:srgbClr val="202122"/>
              </a:solidFill>
            </a:endParaRPr>
          </a:p>
          <a:p>
            <a:pPr marL="0" indent="0" algn="ctr">
              <a:buNone/>
            </a:pPr>
            <a:r>
              <a:rPr lang="it-IT" dirty="0">
                <a:solidFill>
                  <a:srgbClr val="202122"/>
                </a:solidFill>
              </a:rPr>
              <a:t>La conoscenza è il frutto di processi energetici, elettrici, chimici, fisiologici, cerebrali, esistenziali, psicologici, culturali, linguistici, logici, ideali, individuali e collettivi.</a:t>
            </a:r>
          </a:p>
          <a:p>
            <a:pPr marL="0" indent="0" algn="ctr">
              <a:buNone/>
            </a:pPr>
            <a:endParaRPr lang="fr-FR" b="0" i="0" dirty="0">
              <a:solidFill>
                <a:srgbClr val="202122"/>
              </a:solidFill>
              <a:effectLst/>
              <a:latin typeface="Arial" panose="020B0604020202020204" pitchFamily="34" charset="0"/>
            </a:endParaRPr>
          </a:p>
          <a:p>
            <a:pPr marL="0" indent="0" algn="ctr">
              <a:buNone/>
            </a:pPr>
            <a:r>
              <a:rPr lang="it-IT" dirty="0">
                <a:solidFill>
                  <a:srgbClr val="202122"/>
                </a:solidFill>
                <a:latin typeface="Arial" panose="020B0604020202020204" pitchFamily="34" charset="0"/>
              </a:rPr>
              <a:t>La conoscenza è un fenomeno multidimensionale in quanto comporta degli aspetti fisici, biologici, psicologici e sociali. </a:t>
            </a:r>
            <a:endParaRPr lang="fr-FR" dirty="0">
              <a:solidFill>
                <a:srgbClr val="202122"/>
              </a:solidFill>
              <a:latin typeface="Arial" panose="020B0604020202020204" pitchFamily="34" charset="0"/>
            </a:endParaRPr>
          </a:p>
        </p:txBody>
      </p:sp>
      <p:sp>
        <p:nvSpPr>
          <p:cNvPr id="4" name="Segnaposto numero diapositiva 3">
            <a:extLst>
              <a:ext uri="{FF2B5EF4-FFF2-40B4-BE49-F238E27FC236}">
                <a16:creationId xmlns:a16="http://schemas.microsoft.com/office/drawing/2014/main" id="{27BFD91F-6963-A073-E04B-C77E5714A492}"/>
              </a:ext>
            </a:extLst>
          </p:cNvPr>
          <p:cNvSpPr>
            <a:spLocks noGrp="1"/>
          </p:cNvSpPr>
          <p:nvPr>
            <p:ph type="sldNum" sz="quarter" idx="12"/>
          </p:nvPr>
        </p:nvSpPr>
        <p:spPr/>
        <p:txBody>
          <a:bodyPr/>
          <a:lstStyle/>
          <a:p>
            <a:fld id="{5916F6E4-6F12-4E2D-AB8B-C203F07B6A9D}" type="slidenum">
              <a:rPr lang="fr-FR" smtClean="0"/>
              <a:t>22</a:t>
            </a:fld>
            <a:endParaRPr lang="fr-FR"/>
          </a:p>
        </p:txBody>
      </p:sp>
      <p:sp>
        <p:nvSpPr>
          <p:cNvPr id="5" name="Arco 4">
            <a:extLst>
              <a:ext uri="{FF2B5EF4-FFF2-40B4-BE49-F238E27FC236}">
                <a16:creationId xmlns:a16="http://schemas.microsoft.com/office/drawing/2014/main" id="{648E7922-CCAD-89F3-7190-50CA144EC7E4}"/>
              </a:ext>
            </a:extLst>
          </p:cNvPr>
          <p:cNvSpPr/>
          <p:nvPr/>
        </p:nvSpPr>
        <p:spPr>
          <a:xfrm flipV="1">
            <a:off x="3448050" y="1620134"/>
            <a:ext cx="5607050" cy="1257300"/>
          </a:xfrm>
          <a:prstGeom prst="arc">
            <a:avLst>
              <a:gd name="adj1" fmla="val 10357504"/>
              <a:gd name="adj2" fmla="val 618928"/>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sp>
        <p:nvSpPr>
          <p:cNvPr id="6" name="Arco 5">
            <a:extLst>
              <a:ext uri="{FF2B5EF4-FFF2-40B4-BE49-F238E27FC236}">
                <a16:creationId xmlns:a16="http://schemas.microsoft.com/office/drawing/2014/main" id="{2FECC179-E737-155B-BAA4-2899D8282B88}"/>
              </a:ext>
            </a:extLst>
          </p:cNvPr>
          <p:cNvSpPr/>
          <p:nvPr/>
        </p:nvSpPr>
        <p:spPr>
          <a:xfrm flipV="1">
            <a:off x="4605454" y="1734125"/>
            <a:ext cx="1490546" cy="838820"/>
          </a:xfrm>
          <a:prstGeom prst="arc">
            <a:avLst>
              <a:gd name="adj1" fmla="val 10098859"/>
              <a:gd name="adj2" fmla="val 1138628"/>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7" name="Arco 6">
            <a:extLst>
              <a:ext uri="{FF2B5EF4-FFF2-40B4-BE49-F238E27FC236}">
                <a16:creationId xmlns:a16="http://schemas.microsoft.com/office/drawing/2014/main" id="{71FBE95A-DBDA-AB0E-3236-6656C92CBE3C}"/>
              </a:ext>
            </a:extLst>
          </p:cNvPr>
          <p:cNvSpPr/>
          <p:nvPr/>
        </p:nvSpPr>
        <p:spPr>
          <a:xfrm flipV="1">
            <a:off x="6620521" y="1829374"/>
            <a:ext cx="1490546" cy="838820"/>
          </a:xfrm>
          <a:prstGeom prst="arc">
            <a:avLst>
              <a:gd name="adj1" fmla="val 10098859"/>
              <a:gd name="adj2" fmla="val 1138628"/>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8" name="Titolo 1">
            <a:extLst>
              <a:ext uri="{FF2B5EF4-FFF2-40B4-BE49-F238E27FC236}">
                <a16:creationId xmlns:a16="http://schemas.microsoft.com/office/drawing/2014/main" id="{62483D56-EC76-61EF-24AB-6E2EC037840F}"/>
              </a:ext>
            </a:extLst>
          </p:cNvPr>
          <p:cNvSpPr txBox="1">
            <a:spLocks/>
          </p:cNvSpPr>
          <p:nvPr/>
        </p:nvSpPr>
        <p:spPr>
          <a:xfrm>
            <a:off x="524544" y="313313"/>
            <a:ext cx="11454062" cy="566574"/>
          </a:xfrm>
          <a:prstGeom prst="rect">
            <a:avLst/>
          </a:prstGeom>
          <a:ln>
            <a:solidFill>
              <a:srgbClr val="FFFF00"/>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dirty="0">
                <a:solidFill>
                  <a:srgbClr val="FF0000"/>
                </a:solidFill>
              </a:rPr>
              <a:t>La </a:t>
            </a:r>
            <a:r>
              <a:rPr lang="it-IT" sz="3600" dirty="0" err="1">
                <a:solidFill>
                  <a:srgbClr val="FF0000"/>
                </a:solidFill>
              </a:rPr>
              <a:t>Méthode</a:t>
            </a:r>
            <a:r>
              <a:rPr lang="it-IT" sz="3600" dirty="0">
                <a:solidFill>
                  <a:srgbClr val="FF0000"/>
                </a:solidFill>
              </a:rPr>
              <a:t> - La </a:t>
            </a:r>
            <a:r>
              <a:rPr lang="it-IT" sz="3600" dirty="0" err="1">
                <a:solidFill>
                  <a:srgbClr val="FF0000"/>
                </a:solidFill>
              </a:rPr>
              <a:t>connaissance</a:t>
            </a:r>
            <a:r>
              <a:rPr lang="it-IT" sz="3600" dirty="0">
                <a:solidFill>
                  <a:srgbClr val="FF0000"/>
                </a:solidFill>
              </a:rPr>
              <a:t> de la </a:t>
            </a:r>
            <a:r>
              <a:rPr lang="it-IT" sz="3600" dirty="0" err="1">
                <a:solidFill>
                  <a:srgbClr val="FF0000"/>
                </a:solidFill>
              </a:rPr>
              <a:t>connaissance</a:t>
            </a:r>
            <a:r>
              <a:rPr lang="it-IT" sz="3600" dirty="0"/>
              <a:t> </a:t>
            </a:r>
            <a:r>
              <a:rPr lang="it-IT" sz="2200" dirty="0"/>
              <a:t>1986</a:t>
            </a:r>
          </a:p>
        </p:txBody>
      </p:sp>
    </p:spTree>
    <p:extLst>
      <p:ext uri="{BB962C8B-B14F-4D97-AF65-F5344CB8AC3E}">
        <p14:creationId xmlns:p14="http://schemas.microsoft.com/office/powerpoint/2010/main" val="4103953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A30265-F9AF-0483-5B80-92C24A23DFDD}"/>
              </a:ext>
            </a:extLst>
          </p:cNvPr>
          <p:cNvSpPr>
            <a:spLocks noGrp="1"/>
          </p:cNvSpPr>
          <p:nvPr>
            <p:ph type="title"/>
          </p:nvPr>
        </p:nvSpPr>
        <p:spPr>
          <a:xfrm>
            <a:off x="1166359" y="1466850"/>
            <a:ext cx="9859282" cy="4889500"/>
          </a:xfrm>
        </p:spPr>
        <p:txBody>
          <a:bodyPr>
            <a:normAutofit/>
          </a:bodyPr>
          <a:lstStyle/>
          <a:p>
            <a:pPr marL="0" indent="0"/>
            <a:r>
              <a:rPr lang="it-IT" sz="4900" noProof="0" dirty="0">
                <a:solidFill>
                  <a:srgbClr val="FF0000"/>
                </a:solidFill>
              </a:rPr>
              <a:t>Science </a:t>
            </a:r>
            <a:r>
              <a:rPr lang="it-IT" sz="4900" noProof="0" dirty="0" err="1">
                <a:solidFill>
                  <a:srgbClr val="FF0000"/>
                </a:solidFill>
              </a:rPr>
              <a:t>avec</a:t>
            </a:r>
            <a:r>
              <a:rPr lang="it-IT" sz="4900" noProof="0" dirty="0">
                <a:solidFill>
                  <a:srgbClr val="FF0000"/>
                </a:solidFill>
              </a:rPr>
              <a:t> </a:t>
            </a:r>
            <a:r>
              <a:rPr lang="it-IT" sz="4900" noProof="0" dirty="0" err="1">
                <a:solidFill>
                  <a:srgbClr val="FF0000"/>
                </a:solidFill>
              </a:rPr>
              <a:t>conscience</a:t>
            </a:r>
            <a:br>
              <a:rPr lang="it-IT" sz="4900" noProof="0" dirty="0">
                <a:solidFill>
                  <a:srgbClr val="FF0000"/>
                </a:solidFill>
              </a:rPr>
            </a:br>
            <a:br>
              <a:rPr lang="it-IT" sz="4900" noProof="0" dirty="0"/>
            </a:br>
            <a:r>
              <a:rPr lang="it-IT" noProof="0" dirty="0"/>
              <a:t>L'enorme massa del sapere quantificabile e tecnicamente utilizzabile è solo veleno se privato della forza liberatrice della riflessione. </a:t>
            </a:r>
            <a:br>
              <a:rPr lang="it-IT" sz="4400" noProof="0" dirty="0"/>
            </a:br>
            <a:endParaRPr lang="fr-FR" dirty="0"/>
          </a:p>
        </p:txBody>
      </p:sp>
      <p:sp>
        <p:nvSpPr>
          <p:cNvPr id="3" name="Segnaposto numero diapositiva 2">
            <a:extLst>
              <a:ext uri="{FF2B5EF4-FFF2-40B4-BE49-F238E27FC236}">
                <a16:creationId xmlns:a16="http://schemas.microsoft.com/office/drawing/2014/main" id="{B7FAC691-F1E1-16FA-3DC4-14F4F119A487}"/>
              </a:ext>
            </a:extLst>
          </p:cNvPr>
          <p:cNvSpPr>
            <a:spLocks noGrp="1"/>
          </p:cNvSpPr>
          <p:nvPr>
            <p:ph type="sldNum" sz="quarter" idx="12"/>
          </p:nvPr>
        </p:nvSpPr>
        <p:spPr/>
        <p:txBody>
          <a:bodyPr/>
          <a:lstStyle/>
          <a:p>
            <a:fld id="{5916F6E4-6F12-4E2D-AB8B-C203F07B6A9D}" type="slidenum">
              <a:rPr lang="fr-FR" smtClean="0"/>
              <a:t>23</a:t>
            </a:fld>
            <a:endParaRPr lang="fr-FR"/>
          </a:p>
        </p:txBody>
      </p:sp>
      <p:sp>
        <p:nvSpPr>
          <p:cNvPr id="4" name="Titolo 1">
            <a:extLst>
              <a:ext uri="{FF2B5EF4-FFF2-40B4-BE49-F238E27FC236}">
                <a16:creationId xmlns:a16="http://schemas.microsoft.com/office/drawing/2014/main" id="{697C1A22-8D2D-B853-4BAE-A4DE3654FE51}"/>
              </a:ext>
            </a:extLst>
          </p:cNvPr>
          <p:cNvSpPr txBox="1">
            <a:spLocks/>
          </p:cNvSpPr>
          <p:nvPr/>
        </p:nvSpPr>
        <p:spPr>
          <a:xfrm>
            <a:off x="737938" y="313313"/>
            <a:ext cx="11454062" cy="566574"/>
          </a:xfrm>
          <a:prstGeom prst="rect">
            <a:avLst/>
          </a:prstGeom>
          <a:ln>
            <a:solidFill>
              <a:srgbClr val="FFFF00"/>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dirty="0">
                <a:solidFill>
                  <a:srgbClr val="FF0000"/>
                </a:solidFill>
              </a:rPr>
              <a:t>La </a:t>
            </a:r>
            <a:r>
              <a:rPr lang="it-IT" sz="3600" dirty="0" err="1">
                <a:solidFill>
                  <a:srgbClr val="FF0000"/>
                </a:solidFill>
              </a:rPr>
              <a:t>Méthode</a:t>
            </a:r>
            <a:r>
              <a:rPr lang="it-IT" sz="3600" dirty="0">
                <a:solidFill>
                  <a:srgbClr val="FF0000"/>
                </a:solidFill>
              </a:rPr>
              <a:t> -La </a:t>
            </a:r>
            <a:r>
              <a:rPr lang="it-IT" sz="3600" dirty="0" err="1">
                <a:solidFill>
                  <a:srgbClr val="FF0000"/>
                </a:solidFill>
              </a:rPr>
              <a:t>connaissance</a:t>
            </a:r>
            <a:r>
              <a:rPr lang="it-IT" sz="3600" dirty="0">
                <a:solidFill>
                  <a:srgbClr val="FF0000"/>
                </a:solidFill>
              </a:rPr>
              <a:t> de la </a:t>
            </a:r>
            <a:r>
              <a:rPr lang="it-IT" sz="3600" dirty="0" err="1">
                <a:solidFill>
                  <a:srgbClr val="FF0000"/>
                </a:solidFill>
              </a:rPr>
              <a:t>connaissance</a:t>
            </a:r>
            <a:r>
              <a:rPr lang="it-IT" sz="3600" dirty="0"/>
              <a:t> </a:t>
            </a:r>
            <a:r>
              <a:rPr lang="it-IT" sz="2200" dirty="0"/>
              <a:t>1986</a:t>
            </a:r>
          </a:p>
        </p:txBody>
      </p:sp>
    </p:spTree>
    <p:extLst>
      <p:ext uri="{BB962C8B-B14F-4D97-AF65-F5344CB8AC3E}">
        <p14:creationId xmlns:p14="http://schemas.microsoft.com/office/powerpoint/2010/main" val="836358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A50A43-F885-B904-E838-EF16041A5E14}"/>
              </a:ext>
            </a:extLst>
          </p:cNvPr>
          <p:cNvSpPr>
            <a:spLocks noGrp="1"/>
          </p:cNvSpPr>
          <p:nvPr>
            <p:ph type="title"/>
          </p:nvPr>
        </p:nvSpPr>
        <p:spPr>
          <a:xfrm>
            <a:off x="1531257" y="136525"/>
            <a:ext cx="9690100" cy="1097836"/>
          </a:xfrm>
        </p:spPr>
        <p:txBody>
          <a:bodyPr>
            <a:normAutofit fontScale="90000"/>
          </a:bodyPr>
          <a:lstStyle/>
          <a:p>
            <a:r>
              <a:rPr lang="it-IT" noProof="0" dirty="0"/>
              <a:t>Terre Patrie  </a:t>
            </a:r>
            <a:r>
              <a:rPr lang="it-IT" sz="2300" dirty="0"/>
              <a:t>1993</a:t>
            </a:r>
            <a:r>
              <a:rPr lang="it-IT" noProof="0" dirty="0"/>
              <a:t>  (</a:t>
            </a:r>
            <a:r>
              <a:rPr lang="it-IT" sz="3200" noProof="0" dirty="0"/>
              <a:t>la </a:t>
            </a:r>
            <a:r>
              <a:rPr lang="it-IT" sz="3200" noProof="0" dirty="0" err="1"/>
              <a:t>modialisation</a:t>
            </a:r>
            <a:r>
              <a:rPr lang="it-IT" sz="3200" noProof="0" dirty="0"/>
              <a:t> en marche)</a:t>
            </a:r>
            <a:br>
              <a:rPr lang="it-IT" sz="3200" noProof="0" dirty="0"/>
            </a:br>
            <a:r>
              <a:rPr lang="it-IT" sz="3200" noProof="0" dirty="0"/>
              <a:t>(Libro sempre più attuale e purtroppo sempre meno letto) </a:t>
            </a:r>
            <a:endParaRPr lang="it-IT" noProof="0" dirty="0"/>
          </a:p>
        </p:txBody>
      </p:sp>
      <p:sp>
        <p:nvSpPr>
          <p:cNvPr id="3" name="Segnaposto contenuto 2">
            <a:extLst>
              <a:ext uri="{FF2B5EF4-FFF2-40B4-BE49-F238E27FC236}">
                <a16:creationId xmlns:a16="http://schemas.microsoft.com/office/drawing/2014/main" id="{5A1476CE-E799-7D39-C2D3-5CBEF64B853A}"/>
              </a:ext>
            </a:extLst>
          </p:cNvPr>
          <p:cNvSpPr>
            <a:spLocks noGrp="1"/>
          </p:cNvSpPr>
          <p:nvPr>
            <p:ph idx="1"/>
          </p:nvPr>
        </p:nvSpPr>
        <p:spPr>
          <a:xfrm>
            <a:off x="206829" y="1432641"/>
            <a:ext cx="11985171" cy="5288834"/>
          </a:xfrm>
        </p:spPr>
        <p:txBody>
          <a:bodyPr>
            <a:normAutofit/>
          </a:bodyPr>
          <a:lstStyle/>
          <a:p>
            <a:pPr marL="0" indent="0" algn="ctr">
              <a:lnSpc>
                <a:spcPct val="120000"/>
              </a:lnSpc>
              <a:buNone/>
            </a:pPr>
            <a:r>
              <a:rPr lang="it-IT" sz="2900" dirty="0">
                <a:latin typeface="+mj-lt"/>
                <a:ea typeface="+mj-ea"/>
                <a:cs typeface="+mj-cs"/>
              </a:rPr>
              <a:t>L'irrompere mondiale di forze cieche e barbare denota il problema dei problemi:</a:t>
            </a:r>
          </a:p>
          <a:p>
            <a:pPr marL="0" indent="0" algn="ctr">
              <a:lnSpc>
                <a:spcPct val="120000"/>
              </a:lnSpc>
              <a:buNone/>
            </a:pPr>
            <a:r>
              <a:rPr lang="it-IT" sz="3800" dirty="0">
                <a:solidFill>
                  <a:srgbClr val="FF0000"/>
                </a:solidFill>
              </a:rPr>
              <a:t>l'incapacità dell'umanità di diventare umanità. </a:t>
            </a:r>
          </a:p>
          <a:p>
            <a:pPr marL="0" indent="0">
              <a:lnSpc>
                <a:spcPct val="120000"/>
              </a:lnSpc>
              <a:buNone/>
            </a:pPr>
            <a:r>
              <a:rPr lang="it-IT" dirty="0">
                <a:solidFill>
                  <a:srgbClr val="0F1111"/>
                </a:solidFill>
              </a:rPr>
              <a:t>Necessità di una riforma del pensiero che ci permetta di concepire ogni cosa nel suo contesto planetario  e di  definire le nostre finalità terrestri. </a:t>
            </a:r>
          </a:p>
          <a:p>
            <a:pPr marL="0" indent="0">
              <a:lnSpc>
                <a:spcPct val="120000"/>
              </a:lnSpc>
              <a:buNone/>
            </a:pPr>
            <a:r>
              <a:rPr lang="it-IT" dirty="0">
                <a:solidFill>
                  <a:srgbClr val="0F1111"/>
                </a:solidFill>
              </a:rPr>
              <a:t>La presa di coscienza della </a:t>
            </a:r>
            <a:r>
              <a:rPr lang="it-IT" b="1" dirty="0">
                <a:solidFill>
                  <a:srgbClr val="0F1111"/>
                </a:solidFill>
              </a:rPr>
              <a:t>comunità di destino terrestre</a:t>
            </a:r>
            <a:r>
              <a:rPr lang="it-IT" dirty="0">
                <a:solidFill>
                  <a:srgbClr val="0F1111"/>
                </a:solidFill>
              </a:rPr>
              <a:t> deve essere l'evento della fine del millennio.</a:t>
            </a:r>
          </a:p>
          <a:p>
            <a:pPr marL="0" indent="0" algn="ctr">
              <a:lnSpc>
                <a:spcPct val="120000"/>
              </a:lnSpc>
              <a:buNone/>
            </a:pPr>
            <a:r>
              <a:rPr lang="it-IT" sz="4900" dirty="0">
                <a:solidFill>
                  <a:srgbClr val="FF0000"/>
                </a:solidFill>
                <a:latin typeface="+mj-lt"/>
                <a:ea typeface="+mj-ea"/>
                <a:cs typeface="+mj-cs"/>
              </a:rPr>
              <a:t>«Questo pianeta è la nostra terra patria»</a:t>
            </a:r>
          </a:p>
        </p:txBody>
      </p:sp>
      <p:sp>
        <p:nvSpPr>
          <p:cNvPr id="4" name="Segnaposto numero diapositiva 3">
            <a:extLst>
              <a:ext uri="{FF2B5EF4-FFF2-40B4-BE49-F238E27FC236}">
                <a16:creationId xmlns:a16="http://schemas.microsoft.com/office/drawing/2014/main" id="{2860426C-2FA5-580D-BFEC-C2EC7977F82E}"/>
              </a:ext>
            </a:extLst>
          </p:cNvPr>
          <p:cNvSpPr>
            <a:spLocks noGrp="1"/>
          </p:cNvSpPr>
          <p:nvPr>
            <p:ph type="sldNum" sz="quarter" idx="12"/>
          </p:nvPr>
        </p:nvSpPr>
        <p:spPr/>
        <p:txBody>
          <a:bodyPr/>
          <a:lstStyle/>
          <a:p>
            <a:fld id="{5916F6E4-6F12-4E2D-AB8B-C203F07B6A9D}" type="slidenum">
              <a:rPr lang="it-IT" noProof="0" smtClean="0"/>
              <a:t>24</a:t>
            </a:fld>
            <a:endParaRPr lang="it-IT" noProof="0" dirty="0"/>
          </a:p>
        </p:txBody>
      </p:sp>
    </p:spTree>
    <p:extLst>
      <p:ext uri="{BB962C8B-B14F-4D97-AF65-F5344CB8AC3E}">
        <p14:creationId xmlns:p14="http://schemas.microsoft.com/office/powerpoint/2010/main" val="1597465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EC73FDF2-0797-2782-860A-35F0341AC043}"/>
              </a:ext>
            </a:extLst>
          </p:cNvPr>
          <p:cNvSpPr>
            <a:spLocks noGrp="1"/>
          </p:cNvSpPr>
          <p:nvPr>
            <p:ph type="title"/>
          </p:nvPr>
        </p:nvSpPr>
        <p:spPr>
          <a:xfrm>
            <a:off x="2799443" y="554490"/>
            <a:ext cx="6593114" cy="1325563"/>
          </a:xfrm>
        </p:spPr>
        <p:txBody>
          <a:bodyPr>
            <a:normAutofit/>
          </a:bodyPr>
          <a:lstStyle/>
          <a:p>
            <a:r>
              <a:rPr lang="it-IT" noProof="0" dirty="0">
                <a:latin typeface="+mn-lt"/>
              </a:rPr>
              <a:t>Terre Patrie = </a:t>
            </a:r>
            <a:r>
              <a:rPr lang="it-IT" noProof="0" dirty="0">
                <a:solidFill>
                  <a:srgbClr val="FF0000"/>
                </a:solidFill>
                <a:latin typeface="+mn-lt"/>
              </a:rPr>
              <a:t>fraternità</a:t>
            </a:r>
            <a:endParaRPr lang="it-IT" sz="5400" noProof="0" dirty="0">
              <a:latin typeface="+mn-lt"/>
            </a:endParaRPr>
          </a:p>
        </p:txBody>
      </p:sp>
      <p:sp>
        <p:nvSpPr>
          <p:cNvPr id="3" name="Segnaposto contenuto 2">
            <a:extLst>
              <a:ext uri="{FF2B5EF4-FFF2-40B4-BE49-F238E27FC236}">
                <a16:creationId xmlns:a16="http://schemas.microsoft.com/office/drawing/2014/main" id="{4747124F-6565-C60D-B323-6BB6E6B4C6E8}"/>
              </a:ext>
            </a:extLst>
          </p:cNvPr>
          <p:cNvSpPr>
            <a:spLocks noGrp="1"/>
          </p:cNvSpPr>
          <p:nvPr>
            <p:ph idx="1"/>
          </p:nvPr>
        </p:nvSpPr>
        <p:spPr>
          <a:xfrm>
            <a:off x="838200" y="2187574"/>
            <a:ext cx="10515600" cy="4351338"/>
          </a:xfrm>
        </p:spPr>
        <p:txBody>
          <a:bodyPr>
            <a:normAutofit/>
          </a:bodyPr>
          <a:lstStyle/>
          <a:p>
            <a:pPr marL="0" indent="0">
              <a:buNone/>
            </a:pPr>
            <a:endParaRPr lang="it-IT" noProof="0" dirty="0"/>
          </a:p>
          <a:p>
            <a:pPr marL="0" indent="0" algn="ctr">
              <a:buNone/>
            </a:pPr>
            <a:r>
              <a:rPr lang="it-IT" sz="3600" dirty="0"/>
              <a:t>I sei principi di speranza </a:t>
            </a:r>
            <a:r>
              <a:rPr lang="it-IT" sz="2400" dirty="0"/>
              <a:t>(nelle due pagine finali del libro)</a:t>
            </a:r>
            <a:endParaRPr lang="it-IT" sz="3600" dirty="0"/>
          </a:p>
          <a:p>
            <a:pPr marL="0" indent="0" algn="ctr">
              <a:buNone/>
            </a:pPr>
            <a:endParaRPr lang="it-IT" sz="3600" dirty="0"/>
          </a:p>
          <a:p>
            <a:pPr marL="0" indent="0" algn="ctr">
              <a:buNone/>
            </a:pPr>
            <a:r>
              <a:rPr lang="it-IT" sz="3600" dirty="0"/>
              <a:t>«Vivere genera la speranza che fa vivere»</a:t>
            </a:r>
          </a:p>
          <a:p>
            <a:pPr marL="0" indent="0">
              <a:buNone/>
            </a:pPr>
            <a:endParaRPr lang="it-IT" noProof="0" dirty="0"/>
          </a:p>
          <a:p>
            <a:pPr marL="0" indent="0">
              <a:buNone/>
            </a:pPr>
            <a:endParaRPr lang="it-IT" noProof="0" dirty="0"/>
          </a:p>
        </p:txBody>
      </p:sp>
      <p:sp>
        <p:nvSpPr>
          <p:cNvPr id="2" name="Segnaposto numero diapositiva 1">
            <a:extLst>
              <a:ext uri="{FF2B5EF4-FFF2-40B4-BE49-F238E27FC236}">
                <a16:creationId xmlns:a16="http://schemas.microsoft.com/office/drawing/2014/main" id="{3B36774F-D3EB-567B-65D3-F67C6763756A}"/>
              </a:ext>
            </a:extLst>
          </p:cNvPr>
          <p:cNvSpPr>
            <a:spLocks noGrp="1"/>
          </p:cNvSpPr>
          <p:nvPr>
            <p:ph type="sldNum" sz="quarter" idx="12"/>
          </p:nvPr>
        </p:nvSpPr>
        <p:spPr/>
        <p:txBody>
          <a:bodyPr/>
          <a:lstStyle/>
          <a:p>
            <a:fld id="{5916F6E4-6F12-4E2D-AB8B-C203F07B6A9D}" type="slidenum">
              <a:rPr lang="it-IT" noProof="0" smtClean="0"/>
              <a:t>25</a:t>
            </a:fld>
            <a:endParaRPr lang="it-IT" noProof="0" dirty="0"/>
          </a:p>
        </p:txBody>
      </p:sp>
    </p:spTree>
    <p:extLst>
      <p:ext uri="{BB962C8B-B14F-4D97-AF65-F5344CB8AC3E}">
        <p14:creationId xmlns:p14="http://schemas.microsoft.com/office/powerpoint/2010/main" val="4186557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706D00-1FB3-0303-3178-B513480F5AF3}"/>
              </a:ext>
            </a:extLst>
          </p:cNvPr>
          <p:cNvSpPr>
            <a:spLocks noGrp="1"/>
          </p:cNvSpPr>
          <p:nvPr>
            <p:ph type="title"/>
          </p:nvPr>
        </p:nvSpPr>
        <p:spPr/>
        <p:txBody>
          <a:bodyPr>
            <a:normAutofit fontScale="90000"/>
          </a:bodyPr>
          <a:lstStyle/>
          <a:p>
            <a:pPr algn="ctr"/>
            <a:r>
              <a:rPr lang="it-IT" sz="3600" noProof="0" dirty="0"/>
              <a:t>Dagli anni ‘90 coinvolgimento in vari comitati nazionali per la riforma della scuola. In Italia nel 2008, governo Prodi.</a:t>
            </a:r>
          </a:p>
        </p:txBody>
      </p:sp>
      <p:sp>
        <p:nvSpPr>
          <p:cNvPr id="3" name="Segnaposto contenuto 2">
            <a:extLst>
              <a:ext uri="{FF2B5EF4-FFF2-40B4-BE49-F238E27FC236}">
                <a16:creationId xmlns:a16="http://schemas.microsoft.com/office/drawing/2014/main" id="{7805E8C5-6841-E00B-2703-E4E77F1A2C4D}"/>
              </a:ext>
            </a:extLst>
          </p:cNvPr>
          <p:cNvSpPr>
            <a:spLocks noGrp="1"/>
          </p:cNvSpPr>
          <p:nvPr>
            <p:ph idx="1"/>
          </p:nvPr>
        </p:nvSpPr>
        <p:spPr>
          <a:xfrm>
            <a:off x="951089" y="2187574"/>
            <a:ext cx="10922000" cy="4351338"/>
          </a:xfrm>
        </p:spPr>
        <p:txBody>
          <a:bodyPr/>
          <a:lstStyle/>
          <a:p>
            <a:pPr marL="0" indent="0">
              <a:spcAft>
                <a:spcPts val="600"/>
              </a:spcAft>
              <a:buNone/>
            </a:pPr>
            <a:r>
              <a:rPr lang="it-IT" noProof="0" dirty="0"/>
              <a:t>Pubblicazioni che riguardano l’educazione/formazione:</a:t>
            </a:r>
          </a:p>
          <a:p>
            <a:pPr marL="0" indent="0">
              <a:spcAft>
                <a:spcPts val="600"/>
              </a:spcAft>
              <a:buNone/>
            </a:pPr>
            <a:r>
              <a:rPr lang="it-IT" sz="3200" noProof="0" dirty="0">
                <a:solidFill>
                  <a:srgbClr val="FF3300"/>
                </a:solidFill>
              </a:rPr>
              <a:t>La </a:t>
            </a:r>
            <a:r>
              <a:rPr lang="it-IT" sz="3200" noProof="0" dirty="0" err="1">
                <a:solidFill>
                  <a:srgbClr val="FF3300"/>
                </a:solidFill>
              </a:rPr>
              <a:t>tête</a:t>
            </a:r>
            <a:r>
              <a:rPr lang="it-IT" sz="3200" noProof="0" dirty="0">
                <a:solidFill>
                  <a:srgbClr val="FF3300"/>
                </a:solidFill>
              </a:rPr>
              <a:t> </a:t>
            </a:r>
            <a:r>
              <a:rPr lang="it-IT" sz="3200" noProof="0" dirty="0" err="1">
                <a:solidFill>
                  <a:srgbClr val="FF3300"/>
                </a:solidFill>
              </a:rPr>
              <a:t>bien</a:t>
            </a:r>
            <a:r>
              <a:rPr lang="it-IT" sz="3200" noProof="0" dirty="0">
                <a:solidFill>
                  <a:srgbClr val="FF3300"/>
                </a:solidFill>
              </a:rPr>
              <a:t> </a:t>
            </a:r>
            <a:r>
              <a:rPr lang="it-IT" sz="3200" noProof="0" dirty="0" err="1">
                <a:solidFill>
                  <a:srgbClr val="FF3300"/>
                </a:solidFill>
              </a:rPr>
              <a:t>faite</a:t>
            </a:r>
            <a:r>
              <a:rPr lang="it-IT" sz="3200" noProof="0" dirty="0">
                <a:solidFill>
                  <a:srgbClr val="FF3300"/>
                </a:solidFill>
              </a:rPr>
              <a:t>  </a:t>
            </a:r>
            <a:r>
              <a:rPr lang="it-IT" sz="1800" noProof="0" dirty="0"/>
              <a:t>(1999)</a:t>
            </a:r>
          </a:p>
          <a:p>
            <a:pPr marL="0" indent="0">
              <a:spcAft>
                <a:spcPts val="600"/>
              </a:spcAft>
              <a:buNone/>
            </a:pPr>
            <a:r>
              <a:rPr lang="it-IT" sz="3200" noProof="0" dirty="0" err="1">
                <a:solidFill>
                  <a:srgbClr val="FF3300"/>
                </a:solidFill>
              </a:rPr>
              <a:t>Relier</a:t>
            </a:r>
            <a:r>
              <a:rPr lang="it-IT" sz="3200" noProof="0" dirty="0">
                <a:solidFill>
                  <a:srgbClr val="FF3300"/>
                </a:solidFill>
              </a:rPr>
              <a:t> </a:t>
            </a:r>
            <a:r>
              <a:rPr lang="it-IT" sz="3200" noProof="0" dirty="0" err="1">
                <a:solidFill>
                  <a:srgbClr val="FF3300"/>
                </a:solidFill>
              </a:rPr>
              <a:t>les</a:t>
            </a:r>
            <a:r>
              <a:rPr lang="it-IT" sz="3200" noProof="0" dirty="0">
                <a:solidFill>
                  <a:srgbClr val="FF3300"/>
                </a:solidFill>
              </a:rPr>
              <a:t> </a:t>
            </a:r>
            <a:r>
              <a:rPr lang="it-IT" sz="3200" noProof="0" dirty="0" err="1">
                <a:solidFill>
                  <a:srgbClr val="FF3300"/>
                </a:solidFill>
              </a:rPr>
              <a:t>connaissances</a:t>
            </a:r>
            <a:r>
              <a:rPr lang="it-IT" sz="3200" noProof="0" dirty="0">
                <a:solidFill>
                  <a:srgbClr val="FF3300"/>
                </a:solidFill>
              </a:rPr>
              <a:t>  </a:t>
            </a:r>
            <a:r>
              <a:rPr lang="it-IT" sz="1800" noProof="0" dirty="0"/>
              <a:t>1999</a:t>
            </a:r>
          </a:p>
          <a:p>
            <a:pPr marL="0" indent="0">
              <a:spcAft>
                <a:spcPts val="600"/>
              </a:spcAft>
              <a:buNone/>
            </a:pPr>
            <a:r>
              <a:rPr lang="it-IT" sz="3200" spc="-30" noProof="0" dirty="0" err="1">
                <a:solidFill>
                  <a:srgbClr val="FF3300"/>
                </a:solidFill>
              </a:rPr>
              <a:t>Les</a:t>
            </a:r>
            <a:r>
              <a:rPr lang="it-IT" sz="3200" spc="-30" noProof="0" dirty="0">
                <a:solidFill>
                  <a:srgbClr val="FF3300"/>
                </a:solidFill>
              </a:rPr>
              <a:t> </a:t>
            </a:r>
            <a:r>
              <a:rPr lang="it-IT" sz="3200" spc="-30" noProof="0" dirty="0" err="1">
                <a:solidFill>
                  <a:srgbClr val="FF3300"/>
                </a:solidFill>
              </a:rPr>
              <a:t>Sept</a:t>
            </a:r>
            <a:r>
              <a:rPr lang="it-IT" sz="3200" spc="-30" noProof="0" dirty="0">
                <a:solidFill>
                  <a:srgbClr val="FF3300"/>
                </a:solidFill>
              </a:rPr>
              <a:t> </a:t>
            </a:r>
            <a:r>
              <a:rPr lang="it-IT" sz="3200" spc="-30" noProof="0" dirty="0" err="1">
                <a:solidFill>
                  <a:srgbClr val="FF3300"/>
                </a:solidFill>
              </a:rPr>
              <a:t>Savoirs</a:t>
            </a:r>
            <a:r>
              <a:rPr lang="it-IT" sz="3200" spc="-30" noProof="0" dirty="0">
                <a:solidFill>
                  <a:srgbClr val="FF3300"/>
                </a:solidFill>
              </a:rPr>
              <a:t> nécessaires à l'</a:t>
            </a:r>
            <a:r>
              <a:rPr lang="it-IT" sz="3200" spc="-30" noProof="0" dirty="0" err="1">
                <a:solidFill>
                  <a:srgbClr val="FF3300"/>
                </a:solidFill>
              </a:rPr>
              <a:t>éducation</a:t>
            </a:r>
            <a:r>
              <a:rPr lang="it-IT" sz="3200" spc="-30" noProof="0" dirty="0">
                <a:solidFill>
                  <a:srgbClr val="FF3300"/>
                </a:solidFill>
              </a:rPr>
              <a:t> </a:t>
            </a:r>
            <a:r>
              <a:rPr lang="it-IT" sz="3200" spc="-30" noProof="0" dirty="0" err="1">
                <a:solidFill>
                  <a:srgbClr val="FF3300"/>
                </a:solidFill>
              </a:rPr>
              <a:t>du</a:t>
            </a:r>
            <a:r>
              <a:rPr lang="it-IT" sz="3200" spc="-30" noProof="0" dirty="0">
                <a:solidFill>
                  <a:srgbClr val="FF3300"/>
                </a:solidFill>
              </a:rPr>
              <a:t> </a:t>
            </a:r>
            <a:r>
              <a:rPr lang="it-IT" sz="3200" spc="-30" noProof="0" dirty="0" err="1">
                <a:solidFill>
                  <a:srgbClr val="FF3300"/>
                </a:solidFill>
              </a:rPr>
              <a:t>futur</a:t>
            </a:r>
            <a:r>
              <a:rPr lang="it-IT" sz="3200" spc="-30" noProof="0" dirty="0">
                <a:solidFill>
                  <a:srgbClr val="FF3300"/>
                </a:solidFill>
              </a:rPr>
              <a:t>,  </a:t>
            </a:r>
            <a:r>
              <a:rPr lang="it-IT" sz="1600" kern="0" noProof="0" dirty="0">
                <a:solidFill>
                  <a:srgbClr val="202122"/>
                </a:solidFill>
                <a:latin typeface="Arial" panose="020B0604020202020204" pitchFamily="34" charset="0"/>
                <a:ea typeface="Times New Roman" panose="02020603050405020304" pitchFamily="18" charset="0"/>
              </a:rPr>
              <a:t>1999   </a:t>
            </a:r>
            <a:br>
              <a:rPr lang="it-IT" sz="1600" kern="0" noProof="0" dirty="0">
                <a:solidFill>
                  <a:srgbClr val="202122"/>
                </a:solidFill>
                <a:latin typeface="Arial" panose="020B0604020202020204" pitchFamily="34" charset="0"/>
                <a:ea typeface="Times New Roman" panose="02020603050405020304" pitchFamily="18" charset="0"/>
              </a:rPr>
            </a:br>
            <a:r>
              <a:rPr lang="it-IT" sz="1600" kern="0" noProof="0" dirty="0">
                <a:solidFill>
                  <a:srgbClr val="202122"/>
                </a:solidFill>
                <a:latin typeface="Arial" panose="020B0604020202020204" pitchFamily="34" charset="0"/>
                <a:ea typeface="Times New Roman" panose="02020603050405020304" pitchFamily="18" charset="0"/>
              </a:rPr>
              <a:t>su incarico </a:t>
            </a:r>
            <a:r>
              <a:rPr lang="it-IT" sz="1600" kern="0" dirty="0">
                <a:solidFill>
                  <a:srgbClr val="202122"/>
                </a:solidFill>
                <a:latin typeface="Arial" panose="020B0604020202020204" pitchFamily="34" charset="0"/>
              </a:rPr>
              <a:t>dell'UNESCO</a:t>
            </a:r>
          </a:p>
          <a:p>
            <a:pPr marL="0" indent="0">
              <a:spcAft>
                <a:spcPts val="600"/>
              </a:spcAft>
              <a:buNone/>
            </a:pPr>
            <a:r>
              <a:rPr lang="it-IT" sz="3200" noProof="0" dirty="0" err="1">
                <a:solidFill>
                  <a:srgbClr val="FF3300"/>
                </a:solidFill>
              </a:rPr>
              <a:t>Enseigner</a:t>
            </a:r>
            <a:r>
              <a:rPr lang="it-IT" sz="3200" noProof="0" dirty="0">
                <a:solidFill>
                  <a:srgbClr val="FF3300"/>
                </a:solidFill>
              </a:rPr>
              <a:t> à </a:t>
            </a:r>
            <a:r>
              <a:rPr lang="it-IT" sz="3200" noProof="0" dirty="0" err="1">
                <a:solidFill>
                  <a:srgbClr val="FF3300"/>
                </a:solidFill>
              </a:rPr>
              <a:t>vivre</a:t>
            </a:r>
            <a:r>
              <a:rPr lang="it-IT" sz="3200" noProof="0" dirty="0">
                <a:solidFill>
                  <a:srgbClr val="FF3300"/>
                </a:solidFill>
              </a:rPr>
              <a:t>  </a:t>
            </a:r>
            <a:r>
              <a:rPr lang="it-IT" sz="1600" kern="0" noProof="0" dirty="0">
                <a:solidFill>
                  <a:srgbClr val="202122"/>
                </a:solidFill>
                <a:latin typeface="Arial" panose="020B0604020202020204" pitchFamily="34" charset="0"/>
              </a:rPr>
              <a:t>2014</a:t>
            </a:r>
          </a:p>
          <a:p>
            <a:pPr marL="0" indent="0">
              <a:spcAft>
                <a:spcPts val="600"/>
              </a:spcAft>
              <a:buNone/>
            </a:pPr>
            <a:r>
              <a:rPr lang="it-IT" sz="3200" dirty="0" err="1">
                <a:solidFill>
                  <a:srgbClr val="FF3300"/>
                </a:solidFill>
              </a:rPr>
              <a:t>Penser</a:t>
            </a:r>
            <a:r>
              <a:rPr lang="it-IT" sz="3200" dirty="0">
                <a:solidFill>
                  <a:srgbClr val="FF3300"/>
                </a:solidFill>
              </a:rPr>
              <a:t> global   </a:t>
            </a:r>
            <a:r>
              <a:rPr lang="it-IT" sz="1600" kern="0" dirty="0">
                <a:solidFill>
                  <a:srgbClr val="202122"/>
                </a:solidFill>
                <a:latin typeface="Arial" panose="020B0604020202020204" pitchFamily="34" charset="0"/>
              </a:rPr>
              <a:t>2015</a:t>
            </a:r>
            <a:endParaRPr lang="it-IT" sz="1600" kern="0" noProof="0" dirty="0">
              <a:solidFill>
                <a:srgbClr val="202122"/>
              </a:solidFill>
              <a:latin typeface="Arial" panose="020B0604020202020204" pitchFamily="34" charset="0"/>
            </a:endParaRPr>
          </a:p>
          <a:p>
            <a:endParaRPr lang="it-IT" noProof="0" dirty="0"/>
          </a:p>
        </p:txBody>
      </p:sp>
      <p:sp>
        <p:nvSpPr>
          <p:cNvPr id="4" name="Segnaposto numero diapositiva 3">
            <a:extLst>
              <a:ext uri="{FF2B5EF4-FFF2-40B4-BE49-F238E27FC236}">
                <a16:creationId xmlns:a16="http://schemas.microsoft.com/office/drawing/2014/main" id="{015927F3-C7B1-707F-2982-4BA07485878D}"/>
              </a:ext>
            </a:extLst>
          </p:cNvPr>
          <p:cNvSpPr>
            <a:spLocks noGrp="1"/>
          </p:cNvSpPr>
          <p:nvPr>
            <p:ph type="sldNum" sz="quarter" idx="12"/>
          </p:nvPr>
        </p:nvSpPr>
        <p:spPr/>
        <p:txBody>
          <a:bodyPr/>
          <a:lstStyle/>
          <a:p>
            <a:fld id="{5916F6E4-6F12-4E2D-AB8B-C203F07B6A9D}" type="slidenum">
              <a:rPr lang="it-IT" noProof="0" smtClean="0"/>
              <a:t>26</a:t>
            </a:fld>
            <a:endParaRPr lang="it-IT" noProof="0" dirty="0"/>
          </a:p>
        </p:txBody>
      </p:sp>
    </p:spTree>
    <p:extLst>
      <p:ext uri="{BB962C8B-B14F-4D97-AF65-F5344CB8AC3E}">
        <p14:creationId xmlns:p14="http://schemas.microsoft.com/office/powerpoint/2010/main" val="2856935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3E3B09-A615-8616-61BB-5751F29DCBFA}"/>
              </a:ext>
            </a:extLst>
          </p:cNvPr>
          <p:cNvSpPr>
            <a:spLocks noGrp="1"/>
          </p:cNvSpPr>
          <p:nvPr>
            <p:ph type="title"/>
          </p:nvPr>
        </p:nvSpPr>
        <p:spPr>
          <a:xfrm>
            <a:off x="520700" y="-3970"/>
            <a:ext cx="11607800" cy="1325563"/>
          </a:xfrm>
        </p:spPr>
        <p:txBody>
          <a:bodyPr>
            <a:normAutofit/>
          </a:bodyPr>
          <a:lstStyle/>
          <a:p>
            <a:r>
              <a:rPr lang="it-IT" noProof="0" dirty="0">
                <a:solidFill>
                  <a:srgbClr val="FF3300"/>
                </a:solidFill>
              </a:rPr>
              <a:t>La </a:t>
            </a:r>
            <a:r>
              <a:rPr lang="it-IT" noProof="0" dirty="0" err="1">
                <a:solidFill>
                  <a:srgbClr val="FF3300"/>
                </a:solidFill>
              </a:rPr>
              <a:t>tête</a:t>
            </a:r>
            <a:r>
              <a:rPr lang="it-IT" noProof="0" dirty="0">
                <a:solidFill>
                  <a:srgbClr val="FF3300"/>
                </a:solidFill>
              </a:rPr>
              <a:t> </a:t>
            </a:r>
            <a:r>
              <a:rPr lang="it-IT" noProof="0" dirty="0" err="1">
                <a:solidFill>
                  <a:srgbClr val="FF3300"/>
                </a:solidFill>
              </a:rPr>
              <a:t>bien</a:t>
            </a:r>
            <a:r>
              <a:rPr lang="it-IT" noProof="0" dirty="0">
                <a:solidFill>
                  <a:srgbClr val="FF3300"/>
                </a:solidFill>
              </a:rPr>
              <a:t> </a:t>
            </a:r>
            <a:r>
              <a:rPr lang="it-IT" noProof="0" dirty="0" err="1">
                <a:solidFill>
                  <a:srgbClr val="FF3300"/>
                </a:solidFill>
              </a:rPr>
              <a:t>faite</a:t>
            </a:r>
            <a:r>
              <a:rPr lang="it-IT" noProof="0" dirty="0">
                <a:solidFill>
                  <a:srgbClr val="FF3300"/>
                </a:solidFill>
              </a:rPr>
              <a:t>  </a:t>
            </a:r>
            <a:r>
              <a:rPr lang="it-IT" sz="2800" noProof="0" dirty="0"/>
              <a:t>(1999)</a:t>
            </a:r>
            <a:br>
              <a:rPr lang="it-IT" sz="2800" noProof="0" dirty="0"/>
            </a:br>
            <a:r>
              <a:rPr lang="it-IT" sz="2200" dirty="0"/>
              <a:t>Opera pragmatica. Delinea tutte le passerelle tra il pensiero complesso e le pratiche educative. </a:t>
            </a:r>
            <a:endParaRPr lang="it-IT" noProof="0" dirty="0"/>
          </a:p>
        </p:txBody>
      </p:sp>
      <p:sp>
        <p:nvSpPr>
          <p:cNvPr id="3" name="Segnaposto contenuto 2">
            <a:extLst>
              <a:ext uri="{FF2B5EF4-FFF2-40B4-BE49-F238E27FC236}">
                <a16:creationId xmlns:a16="http://schemas.microsoft.com/office/drawing/2014/main" id="{3B0B50E7-326A-6F58-2D79-C41EE7AED825}"/>
              </a:ext>
            </a:extLst>
          </p:cNvPr>
          <p:cNvSpPr>
            <a:spLocks noGrp="1"/>
          </p:cNvSpPr>
          <p:nvPr>
            <p:ph idx="1"/>
          </p:nvPr>
        </p:nvSpPr>
        <p:spPr>
          <a:xfrm>
            <a:off x="520700" y="1952625"/>
            <a:ext cx="10515600" cy="4768850"/>
          </a:xfrm>
        </p:spPr>
        <p:txBody>
          <a:bodyPr>
            <a:normAutofit fontScale="62500" lnSpcReduction="20000"/>
          </a:bodyPr>
          <a:lstStyle/>
          <a:p>
            <a:pPr marL="0" indent="0">
              <a:buNone/>
            </a:pPr>
            <a:r>
              <a:rPr lang="it-IT" sz="3800" noProof="0" dirty="0"/>
              <a:t>Danni della frammentazione dei saperi  (per es. in economia)</a:t>
            </a:r>
            <a:r>
              <a:rPr lang="it-IT" sz="3800" dirty="0"/>
              <a:t> </a:t>
            </a:r>
          </a:p>
          <a:p>
            <a:pPr marL="0" indent="0">
              <a:buNone/>
            </a:pPr>
            <a:r>
              <a:rPr lang="it-IT" sz="3800" dirty="0"/>
              <a:t>“Mentre l’esperto perde la capacità di concepire il globale e il fondamentale, il cittadino perde il diritto alla conoscenza. </a:t>
            </a:r>
          </a:p>
          <a:p>
            <a:pPr marL="0" indent="0">
              <a:buNone/>
            </a:pPr>
            <a:endParaRPr lang="it-IT" sz="3800" noProof="0" dirty="0"/>
          </a:p>
          <a:p>
            <a:pPr marL="0" indent="0">
              <a:buNone/>
            </a:pPr>
            <a:r>
              <a:rPr lang="it-IT" sz="3800" dirty="0"/>
              <a:t>Ovunque si è insinuato il tarlo dell'incertezza. </a:t>
            </a:r>
            <a:endParaRPr lang="it-IT" sz="3800" noProof="0" dirty="0"/>
          </a:p>
          <a:p>
            <a:pPr marL="0" indent="0">
              <a:buNone/>
            </a:pPr>
            <a:r>
              <a:rPr lang="it-IT" sz="3800" noProof="0" dirty="0"/>
              <a:t>Conoscere e pensare non significa arrivare a una verità assolutamente certa, significa dialogare con l'incertezza. (</a:t>
            </a:r>
            <a:r>
              <a:rPr lang="it-IT" sz="3800" noProof="0" dirty="0" err="1"/>
              <a:t>Problem</a:t>
            </a:r>
            <a:r>
              <a:rPr lang="it-IT" sz="3800" noProof="0" dirty="0"/>
              <a:t> solving)</a:t>
            </a:r>
          </a:p>
          <a:p>
            <a:pPr marL="0" indent="0">
              <a:buNone/>
            </a:pPr>
            <a:endParaRPr lang="it-IT" noProof="0" dirty="0"/>
          </a:p>
          <a:p>
            <a:pPr marL="0" indent="0">
              <a:buNone/>
            </a:pPr>
            <a:r>
              <a:rPr lang="it-IT" sz="5100" dirty="0"/>
              <a:t>Prepararsi davanti a un mondo incerto e </a:t>
            </a:r>
            <a:br>
              <a:rPr lang="it-IT" sz="5100" dirty="0"/>
            </a:br>
            <a:r>
              <a:rPr lang="it-IT" sz="5100" dirty="0"/>
              <a:t>aspettarsi l'inatteso = imparare a vivere</a:t>
            </a:r>
          </a:p>
          <a:p>
            <a:pPr marL="1371600" lvl="3" indent="0">
              <a:buNone/>
            </a:pPr>
            <a:br>
              <a:rPr lang="it-IT" sz="2200" noProof="0" dirty="0"/>
            </a:br>
            <a:r>
              <a:rPr lang="it-IT" sz="3800" dirty="0"/>
              <a:t>ecologia dell'azione</a:t>
            </a:r>
            <a:br>
              <a:rPr lang="it-IT" sz="3800" dirty="0"/>
            </a:br>
            <a:r>
              <a:rPr lang="it-IT" sz="3800" dirty="0"/>
              <a:t>strategia vs programma</a:t>
            </a:r>
            <a:br>
              <a:rPr lang="it-IT" sz="3800" dirty="0"/>
            </a:br>
            <a:r>
              <a:rPr lang="it-IT" sz="3800" dirty="0"/>
              <a:t>scommessa </a:t>
            </a:r>
            <a:r>
              <a:rPr lang="it-IT" sz="3600" noProof="0" dirty="0"/>
              <a:t>(ogni nostra decisione è una scommessa sul futuro)</a:t>
            </a:r>
            <a:endParaRPr lang="it-IT" sz="7000" dirty="0"/>
          </a:p>
          <a:p>
            <a:endParaRPr lang="it-IT" noProof="0" dirty="0">
              <a:solidFill>
                <a:srgbClr val="474747"/>
              </a:solidFill>
              <a:latin typeface="Arial" panose="020B0604020202020204" pitchFamily="34" charset="0"/>
            </a:endParaRPr>
          </a:p>
          <a:p>
            <a:endParaRPr lang="it-IT" noProof="0" dirty="0">
              <a:solidFill>
                <a:srgbClr val="474747"/>
              </a:solidFill>
              <a:latin typeface="Arial" panose="020B0604020202020204" pitchFamily="34" charset="0"/>
            </a:endParaRPr>
          </a:p>
        </p:txBody>
      </p:sp>
      <p:sp>
        <p:nvSpPr>
          <p:cNvPr id="4" name="Segnaposto numero diapositiva 3">
            <a:extLst>
              <a:ext uri="{FF2B5EF4-FFF2-40B4-BE49-F238E27FC236}">
                <a16:creationId xmlns:a16="http://schemas.microsoft.com/office/drawing/2014/main" id="{A2918EB4-F5B7-8226-7E97-3372FDB1CD98}"/>
              </a:ext>
            </a:extLst>
          </p:cNvPr>
          <p:cNvSpPr>
            <a:spLocks noGrp="1"/>
          </p:cNvSpPr>
          <p:nvPr>
            <p:ph type="sldNum" sz="quarter" idx="12"/>
          </p:nvPr>
        </p:nvSpPr>
        <p:spPr/>
        <p:txBody>
          <a:bodyPr/>
          <a:lstStyle/>
          <a:p>
            <a:fld id="{5916F6E4-6F12-4E2D-AB8B-C203F07B6A9D}" type="slidenum">
              <a:rPr lang="it-IT" noProof="0" smtClean="0"/>
              <a:t>27</a:t>
            </a:fld>
            <a:endParaRPr lang="it-IT" noProof="0" dirty="0"/>
          </a:p>
        </p:txBody>
      </p:sp>
    </p:spTree>
    <p:extLst>
      <p:ext uri="{BB962C8B-B14F-4D97-AF65-F5344CB8AC3E}">
        <p14:creationId xmlns:p14="http://schemas.microsoft.com/office/powerpoint/2010/main" val="3148688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BEC5DA-A9AB-5726-EC18-94E294CDC9AA}"/>
              </a:ext>
            </a:extLst>
          </p:cNvPr>
          <p:cNvSpPr>
            <a:spLocks noGrp="1"/>
          </p:cNvSpPr>
          <p:nvPr>
            <p:ph type="title"/>
          </p:nvPr>
        </p:nvSpPr>
        <p:spPr>
          <a:xfrm>
            <a:off x="351693" y="365126"/>
            <a:ext cx="11746522" cy="723446"/>
          </a:xfrm>
        </p:spPr>
        <p:txBody>
          <a:bodyPr>
            <a:normAutofit fontScale="90000"/>
          </a:bodyPr>
          <a:lstStyle/>
          <a:p>
            <a:r>
              <a:rPr lang="it-IT" sz="4000" kern="0" noProof="0" dirty="0" err="1">
                <a:solidFill>
                  <a:srgbClr val="FF0000"/>
                </a:solidFill>
                <a:effectLst/>
                <a:latin typeface="Arial" panose="020B0604020202020204" pitchFamily="34" charset="0"/>
                <a:ea typeface="Times New Roman" panose="02020603050405020304" pitchFamily="18" charset="0"/>
              </a:rPr>
              <a:t>Les</a:t>
            </a:r>
            <a:r>
              <a:rPr lang="it-IT" sz="4000" kern="0" noProof="0" dirty="0">
                <a:solidFill>
                  <a:srgbClr val="FF0000"/>
                </a:solidFill>
                <a:effectLst/>
                <a:latin typeface="Arial" panose="020B0604020202020204" pitchFamily="34" charset="0"/>
                <a:ea typeface="Times New Roman" panose="02020603050405020304" pitchFamily="18" charset="0"/>
              </a:rPr>
              <a:t> </a:t>
            </a:r>
            <a:r>
              <a:rPr lang="it-IT" sz="4000" kern="0" noProof="0" dirty="0" err="1">
                <a:solidFill>
                  <a:srgbClr val="FF0000"/>
                </a:solidFill>
                <a:effectLst/>
                <a:latin typeface="Arial" panose="020B0604020202020204" pitchFamily="34" charset="0"/>
                <a:ea typeface="Times New Roman" panose="02020603050405020304" pitchFamily="18" charset="0"/>
              </a:rPr>
              <a:t>Sept</a:t>
            </a:r>
            <a:r>
              <a:rPr lang="it-IT" sz="4000" kern="0" noProof="0" dirty="0">
                <a:solidFill>
                  <a:srgbClr val="FF0000"/>
                </a:solidFill>
                <a:effectLst/>
                <a:latin typeface="Arial" panose="020B0604020202020204" pitchFamily="34" charset="0"/>
                <a:ea typeface="Times New Roman" panose="02020603050405020304" pitchFamily="18" charset="0"/>
              </a:rPr>
              <a:t> </a:t>
            </a:r>
            <a:r>
              <a:rPr lang="it-IT" sz="4000" kern="0" noProof="0" dirty="0" err="1">
                <a:solidFill>
                  <a:srgbClr val="FF0000"/>
                </a:solidFill>
                <a:effectLst/>
                <a:latin typeface="Arial" panose="020B0604020202020204" pitchFamily="34" charset="0"/>
                <a:ea typeface="Times New Roman" panose="02020603050405020304" pitchFamily="18" charset="0"/>
              </a:rPr>
              <a:t>Savoirs</a:t>
            </a:r>
            <a:r>
              <a:rPr lang="it-IT" sz="4000" kern="0" noProof="0" dirty="0">
                <a:solidFill>
                  <a:srgbClr val="FF0000"/>
                </a:solidFill>
                <a:effectLst/>
                <a:latin typeface="Arial" panose="020B0604020202020204" pitchFamily="34" charset="0"/>
                <a:ea typeface="Times New Roman" panose="02020603050405020304" pitchFamily="18" charset="0"/>
              </a:rPr>
              <a:t> nécessaires à l'</a:t>
            </a:r>
            <a:r>
              <a:rPr lang="it-IT" sz="4000" kern="0" noProof="0" dirty="0" err="1">
                <a:solidFill>
                  <a:srgbClr val="FF0000"/>
                </a:solidFill>
                <a:effectLst/>
                <a:latin typeface="Arial" panose="020B0604020202020204" pitchFamily="34" charset="0"/>
                <a:ea typeface="Times New Roman" panose="02020603050405020304" pitchFamily="18" charset="0"/>
              </a:rPr>
              <a:t>éducation</a:t>
            </a:r>
            <a:r>
              <a:rPr lang="it-IT" sz="4000" kern="0" noProof="0" dirty="0">
                <a:solidFill>
                  <a:srgbClr val="FF0000"/>
                </a:solidFill>
                <a:effectLst/>
                <a:latin typeface="Arial" panose="020B0604020202020204" pitchFamily="34" charset="0"/>
                <a:ea typeface="Times New Roman" panose="02020603050405020304" pitchFamily="18" charset="0"/>
              </a:rPr>
              <a:t> </a:t>
            </a:r>
            <a:r>
              <a:rPr lang="it-IT" sz="4000" kern="0" noProof="0" dirty="0" err="1">
                <a:solidFill>
                  <a:srgbClr val="FF0000"/>
                </a:solidFill>
                <a:effectLst/>
                <a:latin typeface="Arial" panose="020B0604020202020204" pitchFamily="34" charset="0"/>
                <a:ea typeface="Times New Roman" panose="02020603050405020304" pitchFamily="18" charset="0"/>
              </a:rPr>
              <a:t>du</a:t>
            </a:r>
            <a:r>
              <a:rPr lang="it-IT" sz="4000" kern="0" noProof="0" dirty="0">
                <a:solidFill>
                  <a:srgbClr val="FF0000"/>
                </a:solidFill>
                <a:effectLst/>
                <a:latin typeface="Arial" panose="020B0604020202020204" pitchFamily="34" charset="0"/>
                <a:ea typeface="Times New Roman" panose="02020603050405020304" pitchFamily="18" charset="0"/>
              </a:rPr>
              <a:t> </a:t>
            </a:r>
            <a:r>
              <a:rPr lang="it-IT" sz="4000" kern="0" noProof="0" dirty="0" err="1">
                <a:solidFill>
                  <a:srgbClr val="FF0000"/>
                </a:solidFill>
                <a:effectLst/>
                <a:latin typeface="Arial" panose="020B0604020202020204" pitchFamily="34" charset="0"/>
                <a:ea typeface="Times New Roman" panose="02020603050405020304" pitchFamily="18" charset="0"/>
              </a:rPr>
              <a:t>futur</a:t>
            </a:r>
            <a:r>
              <a:rPr lang="it-IT" sz="4000" kern="0" noProof="0" dirty="0">
                <a:solidFill>
                  <a:srgbClr val="FF0000"/>
                </a:solidFill>
                <a:effectLst/>
                <a:latin typeface="Arial" panose="020B0604020202020204" pitchFamily="34" charset="0"/>
                <a:ea typeface="Times New Roman" panose="02020603050405020304" pitchFamily="18" charset="0"/>
              </a:rPr>
              <a:t>, </a:t>
            </a:r>
            <a:r>
              <a:rPr lang="it-IT" sz="2700" kern="0" noProof="0" dirty="0">
                <a:solidFill>
                  <a:srgbClr val="202122"/>
                </a:solidFill>
                <a:latin typeface="Arial" panose="020B0604020202020204" pitchFamily="34" charset="0"/>
                <a:ea typeface="Times New Roman" panose="02020603050405020304" pitchFamily="18" charset="0"/>
              </a:rPr>
              <a:t>1999</a:t>
            </a:r>
            <a:br>
              <a:rPr lang="it-IT" sz="2800" kern="0" noProof="0" dirty="0">
                <a:solidFill>
                  <a:srgbClr val="202122"/>
                </a:solidFill>
                <a:latin typeface="Arial" panose="020B0604020202020204" pitchFamily="34" charset="0"/>
                <a:ea typeface="Times New Roman" panose="02020603050405020304" pitchFamily="18" charset="0"/>
              </a:rPr>
            </a:br>
            <a:r>
              <a:rPr lang="it-IT" sz="2200" kern="0" noProof="0" dirty="0">
                <a:solidFill>
                  <a:srgbClr val="202122"/>
                </a:solidFill>
                <a:latin typeface="Arial" panose="020B0604020202020204" pitchFamily="34" charset="0"/>
                <a:ea typeface="Times New Roman" panose="02020603050405020304" pitchFamily="18" charset="0"/>
              </a:rPr>
              <a:t>su incarico  dell'UNESCO</a:t>
            </a:r>
            <a:endParaRPr lang="it-IT" sz="6600" noProof="0" dirty="0"/>
          </a:p>
        </p:txBody>
      </p:sp>
      <p:sp>
        <p:nvSpPr>
          <p:cNvPr id="3" name="Segnaposto contenuto 2">
            <a:extLst>
              <a:ext uri="{FF2B5EF4-FFF2-40B4-BE49-F238E27FC236}">
                <a16:creationId xmlns:a16="http://schemas.microsoft.com/office/drawing/2014/main" id="{68A6E317-575B-5A7A-9524-82D9E623F3EF}"/>
              </a:ext>
            </a:extLst>
          </p:cNvPr>
          <p:cNvSpPr>
            <a:spLocks noGrp="1"/>
          </p:cNvSpPr>
          <p:nvPr>
            <p:ph idx="1"/>
          </p:nvPr>
        </p:nvSpPr>
        <p:spPr>
          <a:xfrm>
            <a:off x="233628" y="2144711"/>
            <a:ext cx="11746522" cy="4576764"/>
          </a:xfrm>
        </p:spPr>
        <p:txBody>
          <a:bodyPr>
            <a:normAutofit/>
          </a:bodyPr>
          <a:lstStyle/>
          <a:p>
            <a:pPr marL="0" indent="0">
              <a:lnSpc>
                <a:spcPct val="100000"/>
              </a:lnSpc>
              <a:spcBef>
                <a:spcPts val="1200"/>
              </a:spcBef>
              <a:spcAft>
                <a:spcPts val="1200"/>
              </a:spcAft>
              <a:buNone/>
            </a:pPr>
            <a:r>
              <a:rPr lang="it-IT" sz="3200" dirty="0"/>
              <a:t>Insegnamento fondato sull'ecologia e su una democrazia partecipativa. </a:t>
            </a:r>
          </a:p>
          <a:p>
            <a:pPr marL="0" indent="0">
              <a:lnSpc>
                <a:spcPct val="100000"/>
              </a:lnSpc>
              <a:spcBef>
                <a:spcPts val="1200"/>
              </a:spcBef>
              <a:spcAft>
                <a:spcPts val="1200"/>
              </a:spcAft>
              <a:buNone/>
            </a:pPr>
            <a:r>
              <a:rPr lang="it-IT" sz="3200" noProof="0" dirty="0"/>
              <a:t>Educare i giovani e il grande pubblico ad uscire dalle categorie compartimentate del nostro insegnamento classico. </a:t>
            </a:r>
          </a:p>
          <a:p>
            <a:pPr marL="0" indent="0">
              <a:lnSpc>
                <a:spcPct val="100000"/>
              </a:lnSpc>
              <a:spcBef>
                <a:spcPts val="1200"/>
              </a:spcBef>
              <a:spcAft>
                <a:spcPts val="1200"/>
              </a:spcAft>
              <a:buNone/>
            </a:pPr>
            <a:endParaRPr lang="it-IT" sz="3600" noProof="0" dirty="0"/>
          </a:p>
          <a:p>
            <a:pPr marL="0" indent="0" algn="ctr" fontAlgn="base">
              <a:lnSpc>
                <a:spcPct val="100000"/>
              </a:lnSpc>
              <a:spcBef>
                <a:spcPts val="1200"/>
              </a:spcBef>
              <a:spcAft>
                <a:spcPts val="1200"/>
              </a:spcAft>
              <a:buNone/>
            </a:pPr>
            <a:r>
              <a:rPr lang="it-IT" sz="3200" b="1" i="0" spc="-70" noProof="0" dirty="0">
                <a:solidFill>
                  <a:srgbClr val="C9B712"/>
                </a:solidFill>
                <a:effectLst/>
                <a:latin typeface="verdana" panose="020B0604030504040204" pitchFamily="34" charset="0"/>
              </a:rPr>
              <a:t>La pensée </a:t>
            </a:r>
            <a:r>
              <a:rPr lang="it-IT" sz="3200" b="1" i="0" spc="-70" noProof="0" dirty="0" err="1">
                <a:solidFill>
                  <a:srgbClr val="C9B712"/>
                </a:solidFill>
                <a:effectLst/>
                <a:latin typeface="verdana" panose="020B0604030504040204" pitchFamily="34" charset="0"/>
              </a:rPr>
              <a:t>complexe</a:t>
            </a:r>
            <a:r>
              <a:rPr lang="it-IT" sz="3200" b="1" i="0" spc="-70" noProof="0" dirty="0">
                <a:effectLst/>
                <a:latin typeface="verdana" panose="020B0604030504040204" pitchFamily="34" charset="0"/>
              </a:rPr>
              <a:t> </a:t>
            </a:r>
            <a:r>
              <a:rPr lang="it-IT" sz="3200" spc="-70" noProof="0" dirty="0"/>
              <a:t>est tout d’</a:t>
            </a:r>
            <a:r>
              <a:rPr lang="it-IT" sz="3200" spc="-70" noProof="0" dirty="0" err="1"/>
              <a:t>abord</a:t>
            </a:r>
            <a:r>
              <a:rPr lang="it-IT" sz="3200" spc="-70" noProof="0" dirty="0"/>
              <a:t> une pensée qui </a:t>
            </a:r>
            <a:r>
              <a:rPr lang="it-IT" sz="3200" b="1" spc="-70" dirty="0" err="1">
                <a:solidFill>
                  <a:srgbClr val="C9B712"/>
                </a:solidFill>
                <a:latin typeface="verdana" panose="020B0604030504040204" pitchFamily="34" charset="0"/>
              </a:rPr>
              <a:t>relie</a:t>
            </a:r>
            <a:r>
              <a:rPr lang="it-IT" sz="3200" spc="-70" noProof="0" dirty="0"/>
              <a:t>.</a:t>
            </a:r>
            <a:endParaRPr lang="it-IT" sz="2400" spc="-70" noProof="0" dirty="0"/>
          </a:p>
        </p:txBody>
      </p:sp>
      <p:sp>
        <p:nvSpPr>
          <p:cNvPr id="4" name="Segnaposto numero diapositiva 3">
            <a:extLst>
              <a:ext uri="{FF2B5EF4-FFF2-40B4-BE49-F238E27FC236}">
                <a16:creationId xmlns:a16="http://schemas.microsoft.com/office/drawing/2014/main" id="{656B30E5-4629-D71D-0999-1849B707129F}"/>
              </a:ext>
            </a:extLst>
          </p:cNvPr>
          <p:cNvSpPr>
            <a:spLocks noGrp="1"/>
          </p:cNvSpPr>
          <p:nvPr>
            <p:ph type="sldNum" sz="quarter" idx="12"/>
          </p:nvPr>
        </p:nvSpPr>
        <p:spPr/>
        <p:txBody>
          <a:bodyPr/>
          <a:lstStyle/>
          <a:p>
            <a:fld id="{5916F6E4-6F12-4E2D-AB8B-C203F07B6A9D}" type="slidenum">
              <a:rPr lang="it-IT" noProof="0" smtClean="0"/>
              <a:t>28</a:t>
            </a:fld>
            <a:endParaRPr lang="it-IT" noProof="0" dirty="0"/>
          </a:p>
        </p:txBody>
      </p:sp>
    </p:spTree>
    <p:extLst>
      <p:ext uri="{BB962C8B-B14F-4D97-AF65-F5344CB8AC3E}">
        <p14:creationId xmlns:p14="http://schemas.microsoft.com/office/powerpoint/2010/main" val="3544948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E2D59E-3495-25B2-3166-84DA6985647D}"/>
              </a:ext>
            </a:extLst>
          </p:cNvPr>
          <p:cNvSpPr>
            <a:spLocks noGrp="1"/>
          </p:cNvSpPr>
          <p:nvPr>
            <p:ph type="title"/>
          </p:nvPr>
        </p:nvSpPr>
        <p:spPr>
          <a:xfrm>
            <a:off x="381000" y="193765"/>
            <a:ext cx="10515600" cy="356616"/>
          </a:xfrm>
        </p:spPr>
        <p:txBody>
          <a:bodyPr>
            <a:normAutofit fontScale="90000"/>
          </a:bodyPr>
          <a:lstStyle/>
          <a:p>
            <a:r>
              <a:rPr lang="it-IT" noProof="0" dirty="0">
                <a:solidFill>
                  <a:srgbClr val="FF0000"/>
                </a:solidFill>
              </a:rPr>
              <a:t>I sette saperi necessari all’educazione  </a:t>
            </a:r>
            <a:r>
              <a:rPr lang="it-IT" sz="2700" kern="0" dirty="0">
                <a:solidFill>
                  <a:srgbClr val="202122"/>
                </a:solidFill>
                <a:latin typeface="Arial" panose="020B0604020202020204" pitchFamily="34" charset="0"/>
              </a:rPr>
              <a:t>1999</a:t>
            </a:r>
          </a:p>
        </p:txBody>
      </p:sp>
      <p:sp>
        <p:nvSpPr>
          <p:cNvPr id="3" name="Segnaposto contenuto 2">
            <a:extLst>
              <a:ext uri="{FF2B5EF4-FFF2-40B4-BE49-F238E27FC236}">
                <a16:creationId xmlns:a16="http://schemas.microsoft.com/office/drawing/2014/main" id="{8E234918-1BAD-84BD-1585-226F7E8B06F6}"/>
              </a:ext>
            </a:extLst>
          </p:cNvPr>
          <p:cNvSpPr>
            <a:spLocks noGrp="1"/>
          </p:cNvSpPr>
          <p:nvPr>
            <p:ph idx="1"/>
          </p:nvPr>
        </p:nvSpPr>
        <p:spPr>
          <a:xfrm>
            <a:off x="155448" y="1048067"/>
            <a:ext cx="11713464" cy="5308283"/>
          </a:xfrm>
        </p:spPr>
        <p:txBody>
          <a:bodyPr>
            <a:normAutofit/>
          </a:bodyPr>
          <a:lstStyle/>
          <a:p>
            <a:pPr marL="0" indent="0">
              <a:buNone/>
            </a:pPr>
            <a:r>
              <a:rPr lang="it-IT" noProof="0" dirty="0"/>
              <a:t>1. </a:t>
            </a:r>
            <a:r>
              <a:rPr lang="it-IT" b="1" noProof="0" dirty="0"/>
              <a:t>Le cecità della conoscenza</a:t>
            </a:r>
            <a:r>
              <a:rPr lang="it-IT" noProof="0" dirty="0"/>
              <a:t>: l’errore della percezione e l’illusione della memoria</a:t>
            </a:r>
          </a:p>
          <a:p>
            <a:pPr marL="0" indent="0">
              <a:buNone/>
            </a:pPr>
            <a:br>
              <a:rPr lang="it-IT" noProof="0" dirty="0"/>
            </a:br>
            <a:r>
              <a:rPr lang="it-IT" noProof="0" dirty="0"/>
              <a:t>2. </a:t>
            </a:r>
            <a:r>
              <a:rPr lang="it-IT" b="1" noProof="0" dirty="0"/>
              <a:t>I princìpi di una conoscenza pertinente </a:t>
            </a:r>
            <a:br>
              <a:rPr lang="it-IT" b="1" noProof="0" dirty="0"/>
            </a:br>
            <a:r>
              <a:rPr lang="it-IT" noProof="0" dirty="0"/>
              <a:t>No alla separazione delle discipline. Situare le informazioni in un </a:t>
            </a:r>
            <a:r>
              <a:rPr lang="it-IT" b="1" dirty="0">
                <a:solidFill>
                  <a:srgbClr val="FF0000"/>
                </a:solidFill>
              </a:rPr>
              <a:t>contesto</a:t>
            </a:r>
            <a:r>
              <a:rPr lang="it-IT" noProof="0" dirty="0"/>
              <a:t>. Il contesto ha delle qualità che non si trovano nelle parti isolate.  </a:t>
            </a:r>
            <a:br>
              <a:rPr lang="it-IT" noProof="0" dirty="0"/>
            </a:br>
            <a:r>
              <a:rPr lang="it-IT" noProof="0" dirty="0"/>
              <a:t>Più si conoscono le parti, più aumenta l'ignoranza del tutto. </a:t>
            </a:r>
            <a:br>
              <a:rPr lang="it-IT" noProof="0" dirty="0"/>
            </a:br>
            <a:r>
              <a:rPr lang="it-IT" noProof="0" dirty="0"/>
              <a:t>Promuovere un'</a:t>
            </a:r>
            <a:r>
              <a:rPr lang="it-IT" b="1" noProof="0" dirty="0">
                <a:solidFill>
                  <a:srgbClr val="FF0000"/>
                </a:solidFill>
              </a:rPr>
              <a:t>intelligenza generale </a:t>
            </a:r>
            <a:r>
              <a:rPr lang="it-IT" noProof="0" dirty="0"/>
              <a:t>capace di affrontare il complesso. </a:t>
            </a:r>
            <a:br>
              <a:rPr lang="it-IT" noProof="0" dirty="0"/>
            </a:br>
            <a:br>
              <a:rPr lang="it-IT" noProof="0" dirty="0">
                <a:solidFill>
                  <a:srgbClr val="FF0000"/>
                </a:solidFill>
              </a:rPr>
            </a:br>
            <a:br>
              <a:rPr lang="it-IT" noProof="0" dirty="0">
                <a:solidFill>
                  <a:srgbClr val="FF0000"/>
                </a:solidFill>
              </a:rPr>
            </a:br>
            <a:r>
              <a:rPr lang="it-IT" noProof="0" dirty="0"/>
              <a:t>3. </a:t>
            </a:r>
            <a:r>
              <a:rPr lang="it-IT" b="1" noProof="0" dirty="0"/>
              <a:t>Insegnare la condizione umana </a:t>
            </a:r>
            <a:r>
              <a:rPr lang="it-IT" noProof="0" dirty="0"/>
              <a:t>Insegnare a conoscere il carattere complesso della propria identità e dell’identità che si ha in comune con tutti gli altri umani.</a:t>
            </a:r>
          </a:p>
        </p:txBody>
      </p:sp>
      <p:sp>
        <p:nvSpPr>
          <p:cNvPr id="4" name="Segnaposto numero diapositiva 3">
            <a:extLst>
              <a:ext uri="{FF2B5EF4-FFF2-40B4-BE49-F238E27FC236}">
                <a16:creationId xmlns:a16="http://schemas.microsoft.com/office/drawing/2014/main" id="{4105B42D-B226-0701-EB0B-B840E1ADB393}"/>
              </a:ext>
            </a:extLst>
          </p:cNvPr>
          <p:cNvSpPr>
            <a:spLocks noGrp="1"/>
          </p:cNvSpPr>
          <p:nvPr>
            <p:ph type="sldNum" sz="quarter" idx="12"/>
          </p:nvPr>
        </p:nvSpPr>
        <p:spPr/>
        <p:txBody>
          <a:bodyPr/>
          <a:lstStyle/>
          <a:p>
            <a:fld id="{5916F6E4-6F12-4E2D-AB8B-C203F07B6A9D}" type="slidenum">
              <a:rPr lang="it-IT" noProof="0" smtClean="0"/>
              <a:t>29</a:t>
            </a:fld>
            <a:endParaRPr lang="it-IT" noProof="0" dirty="0"/>
          </a:p>
        </p:txBody>
      </p:sp>
    </p:spTree>
    <p:extLst>
      <p:ext uri="{BB962C8B-B14F-4D97-AF65-F5344CB8AC3E}">
        <p14:creationId xmlns:p14="http://schemas.microsoft.com/office/powerpoint/2010/main" val="1738938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228454-4B24-58CC-165F-CB6414E1C1DF}"/>
              </a:ext>
            </a:extLst>
          </p:cNvPr>
          <p:cNvSpPr>
            <a:spLocks noGrp="1"/>
          </p:cNvSpPr>
          <p:nvPr>
            <p:ph type="title"/>
          </p:nvPr>
        </p:nvSpPr>
        <p:spPr>
          <a:xfrm>
            <a:off x="316128" y="134110"/>
            <a:ext cx="3883732" cy="654894"/>
          </a:xfrm>
        </p:spPr>
        <p:txBody>
          <a:bodyPr>
            <a:normAutofit fontScale="90000"/>
          </a:bodyPr>
          <a:lstStyle/>
          <a:p>
            <a:r>
              <a:rPr lang="it-IT" sz="3600" noProof="0" dirty="0"/>
              <a:t>"</a:t>
            </a:r>
            <a:r>
              <a:rPr lang="it-IT" sz="3600" noProof="0" dirty="0" err="1"/>
              <a:t>Toujours</a:t>
            </a:r>
            <a:r>
              <a:rPr lang="it-IT" sz="3600" noProof="0" dirty="0"/>
              <a:t> en flèche "  </a:t>
            </a:r>
            <a:r>
              <a:rPr lang="it-IT" sz="2200" noProof="0" dirty="0"/>
              <a:t>(1924 - André Breton)</a:t>
            </a:r>
            <a:endParaRPr lang="it-IT" sz="3600" noProof="0" dirty="0"/>
          </a:p>
        </p:txBody>
      </p:sp>
      <p:pic>
        <p:nvPicPr>
          <p:cNvPr id="4" name="Segnaposto contenuto 3">
            <a:extLst>
              <a:ext uri="{FF2B5EF4-FFF2-40B4-BE49-F238E27FC236}">
                <a16:creationId xmlns:a16="http://schemas.microsoft.com/office/drawing/2014/main" id="{A2463F22-19B8-8FF8-5A35-EA1DDF220F45}"/>
              </a:ext>
            </a:extLst>
          </p:cNvPr>
          <p:cNvPicPr>
            <a:picLocks noGrp="1" noChangeAspect="1"/>
          </p:cNvPicPr>
          <p:nvPr>
            <p:ph idx="1"/>
          </p:nvPr>
        </p:nvPicPr>
        <p:blipFill>
          <a:blip r:embed="rId2"/>
          <a:stretch>
            <a:fillRect/>
          </a:stretch>
        </p:blipFill>
        <p:spPr>
          <a:xfrm>
            <a:off x="316128" y="4534316"/>
            <a:ext cx="3045574" cy="2231871"/>
          </a:xfrm>
          <a:prstGeom prst="rect">
            <a:avLst/>
          </a:prstGeom>
        </p:spPr>
      </p:pic>
      <p:sp>
        <p:nvSpPr>
          <p:cNvPr id="9" name="Segnaposto numero diapositiva 8">
            <a:extLst>
              <a:ext uri="{FF2B5EF4-FFF2-40B4-BE49-F238E27FC236}">
                <a16:creationId xmlns:a16="http://schemas.microsoft.com/office/drawing/2014/main" id="{1E461F93-8A8F-CDDC-225E-688C7D5FEF4E}"/>
              </a:ext>
            </a:extLst>
          </p:cNvPr>
          <p:cNvSpPr>
            <a:spLocks noGrp="1"/>
          </p:cNvSpPr>
          <p:nvPr>
            <p:ph type="sldNum" sz="quarter" idx="12"/>
          </p:nvPr>
        </p:nvSpPr>
        <p:spPr/>
        <p:txBody>
          <a:bodyPr/>
          <a:lstStyle/>
          <a:p>
            <a:fld id="{5916F6E4-6F12-4E2D-AB8B-C203F07B6A9D}" type="slidenum">
              <a:rPr lang="it-IT" noProof="0" smtClean="0"/>
              <a:t>3</a:t>
            </a:fld>
            <a:endParaRPr lang="it-IT" noProof="0" dirty="0"/>
          </a:p>
        </p:txBody>
      </p:sp>
      <p:pic>
        <p:nvPicPr>
          <p:cNvPr id="1026" name="Picture 2" descr="I cento anni di Edgar Morin, il filosofo della complessità ...">
            <a:extLst>
              <a:ext uri="{FF2B5EF4-FFF2-40B4-BE49-F238E27FC236}">
                <a16:creationId xmlns:a16="http://schemas.microsoft.com/office/drawing/2014/main" id="{38E86D5A-3E60-6AE2-463C-6F8391122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963" y="717147"/>
            <a:ext cx="4156449" cy="1951504"/>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438F752A-A050-51E4-B898-0E46C7F4D05A}"/>
              </a:ext>
            </a:extLst>
          </p:cNvPr>
          <p:cNvPicPr>
            <a:picLocks noChangeAspect="1"/>
          </p:cNvPicPr>
          <p:nvPr/>
        </p:nvPicPr>
        <p:blipFill>
          <a:blip r:embed="rId4"/>
          <a:stretch>
            <a:fillRect/>
          </a:stretch>
        </p:blipFill>
        <p:spPr>
          <a:xfrm>
            <a:off x="7346698" y="507926"/>
            <a:ext cx="4609485" cy="2587781"/>
          </a:xfrm>
          <a:prstGeom prst="rect">
            <a:avLst/>
          </a:prstGeom>
        </p:spPr>
      </p:pic>
      <p:pic>
        <p:nvPicPr>
          <p:cNvPr id="6" name="Immagine 5">
            <a:extLst>
              <a:ext uri="{FF2B5EF4-FFF2-40B4-BE49-F238E27FC236}">
                <a16:creationId xmlns:a16="http://schemas.microsoft.com/office/drawing/2014/main" id="{70C7520A-782A-A557-EA3A-C2C8B237931A}"/>
              </a:ext>
            </a:extLst>
          </p:cNvPr>
          <p:cNvPicPr>
            <a:picLocks noChangeAspect="1"/>
          </p:cNvPicPr>
          <p:nvPr/>
        </p:nvPicPr>
        <p:blipFill>
          <a:blip r:embed="rId5"/>
          <a:stretch>
            <a:fillRect/>
          </a:stretch>
        </p:blipFill>
        <p:spPr>
          <a:xfrm>
            <a:off x="2909079" y="2972326"/>
            <a:ext cx="2590715" cy="3662624"/>
          </a:xfrm>
          <a:prstGeom prst="rect">
            <a:avLst/>
          </a:prstGeom>
        </p:spPr>
      </p:pic>
      <p:pic>
        <p:nvPicPr>
          <p:cNvPr id="3" name="Immagine 2">
            <a:extLst>
              <a:ext uri="{FF2B5EF4-FFF2-40B4-BE49-F238E27FC236}">
                <a16:creationId xmlns:a16="http://schemas.microsoft.com/office/drawing/2014/main" id="{DC205C3C-12F0-1ED8-AB55-E1B22E1AF0DF}"/>
              </a:ext>
            </a:extLst>
          </p:cNvPr>
          <p:cNvPicPr>
            <a:picLocks noChangeAspect="1"/>
          </p:cNvPicPr>
          <p:nvPr/>
        </p:nvPicPr>
        <p:blipFill>
          <a:blip r:embed="rId6"/>
          <a:stretch>
            <a:fillRect/>
          </a:stretch>
        </p:blipFill>
        <p:spPr>
          <a:xfrm>
            <a:off x="5583346" y="3604604"/>
            <a:ext cx="2447645" cy="2751746"/>
          </a:xfrm>
          <a:prstGeom prst="rect">
            <a:avLst/>
          </a:prstGeom>
        </p:spPr>
      </p:pic>
      <p:sp>
        <p:nvSpPr>
          <p:cNvPr id="7" name="CasellaDiTesto 6">
            <a:extLst>
              <a:ext uri="{FF2B5EF4-FFF2-40B4-BE49-F238E27FC236}">
                <a16:creationId xmlns:a16="http://schemas.microsoft.com/office/drawing/2014/main" id="{C6141416-E10E-B024-BBA5-2A7640B8CD8F}"/>
              </a:ext>
            </a:extLst>
          </p:cNvPr>
          <p:cNvSpPr txBox="1"/>
          <p:nvPr/>
        </p:nvSpPr>
        <p:spPr>
          <a:xfrm>
            <a:off x="9063613" y="6363117"/>
            <a:ext cx="1175657" cy="379327"/>
          </a:xfrm>
          <a:prstGeom prst="rect">
            <a:avLst/>
          </a:prstGeom>
          <a:noFill/>
        </p:spPr>
        <p:txBody>
          <a:bodyPr wrap="square" rtlCol="0">
            <a:spAutoFit/>
          </a:bodyPr>
          <a:lstStyle/>
          <a:p>
            <a:r>
              <a:rPr lang="it-IT" noProof="0" dirty="0">
                <a:solidFill>
                  <a:schemeClr val="bg1"/>
                </a:solidFill>
              </a:rPr>
              <a:t>2019</a:t>
            </a:r>
          </a:p>
        </p:txBody>
      </p:sp>
      <p:pic>
        <p:nvPicPr>
          <p:cNvPr id="8" name="Immagine 7">
            <a:extLst>
              <a:ext uri="{FF2B5EF4-FFF2-40B4-BE49-F238E27FC236}">
                <a16:creationId xmlns:a16="http://schemas.microsoft.com/office/drawing/2014/main" id="{3FB1778C-2C57-101E-95E9-D8740300FAE7}"/>
              </a:ext>
            </a:extLst>
          </p:cNvPr>
          <p:cNvPicPr>
            <a:picLocks noChangeAspect="1"/>
          </p:cNvPicPr>
          <p:nvPr/>
        </p:nvPicPr>
        <p:blipFill>
          <a:blip r:embed="rId7"/>
          <a:stretch>
            <a:fillRect/>
          </a:stretch>
        </p:blipFill>
        <p:spPr>
          <a:xfrm>
            <a:off x="316128" y="1115225"/>
            <a:ext cx="2495549" cy="3172733"/>
          </a:xfrm>
          <a:prstGeom prst="rect">
            <a:avLst/>
          </a:prstGeom>
        </p:spPr>
      </p:pic>
      <p:pic>
        <p:nvPicPr>
          <p:cNvPr id="11" name="Segnaposto contenuto 3">
            <a:extLst>
              <a:ext uri="{FF2B5EF4-FFF2-40B4-BE49-F238E27FC236}">
                <a16:creationId xmlns:a16="http://schemas.microsoft.com/office/drawing/2014/main" id="{6070C72B-2D44-760C-2F1C-A8A6D1C4A349}"/>
              </a:ext>
            </a:extLst>
          </p:cNvPr>
          <p:cNvPicPr>
            <a:picLocks noChangeAspect="1"/>
          </p:cNvPicPr>
          <p:nvPr/>
        </p:nvPicPr>
        <p:blipFill>
          <a:blip r:embed="rId8"/>
          <a:stretch>
            <a:fillRect/>
          </a:stretch>
        </p:blipFill>
        <p:spPr>
          <a:xfrm>
            <a:off x="8414132" y="4287958"/>
            <a:ext cx="3650276" cy="2433517"/>
          </a:xfrm>
          <a:prstGeom prst="rect">
            <a:avLst/>
          </a:prstGeom>
        </p:spPr>
      </p:pic>
    </p:spTree>
    <p:extLst>
      <p:ext uri="{BB962C8B-B14F-4D97-AF65-F5344CB8AC3E}">
        <p14:creationId xmlns:p14="http://schemas.microsoft.com/office/powerpoint/2010/main" val="1484420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214A9AD0-3088-E6DE-A678-384148021A84}"/>
              </a:ext>
            </a:extLst>
          </p:cNvPr>
          <p:cNvSpPr>
            <a:spLocks noGrp="1"/>
          </p:cNvSpPr>
          <p:nvPr>
            <p:ph type="title"/>
          </p:nvPr>
        </p:nvSpPr>
        <p:spPr>
          <a:xfrm>
            <a:off x="838200" y="60325"/>
            <a:ext cx="10515600" cy="811213"/>
          </a:xfrm>
        </p:spPr>
        <p:txBody>
          <a:bodyPr>
            <a:normAutofit/>
          </a:bodyPr>
          <a:lstStyle/>
          <a:p>
            <a:r>
              <a:rPr lang="it-IT" noProof="0" dirty="0">
                <a:solidFill>
                  <a:srgbClr val="FF0000"/>
                </a:solidFill>
              </a:rPr>
              <a:t>I sette saperi necessari all’educazione  </a:t>
            </a:r>
            <a:r>
              <a:rPr lang="it-IT" sz="2400" kern="0" dirty="0">
                <a:solidFill>
                  <a:srgbClr val="202122"/>
                </a:solidFill>
                <a:latin typeface="Arial" panose="020B0604020202020204" pitchFamily="34" charset="0"/>
              </a:rPr>
              <a:t>1999</a:t>
            </a:r>
          </a:p>
        </p:txBody>
      </p:sp>
      <p:sp>
        <p:nvSpPr>
          <p:cNvPr id="3" name="Segnaposto contenuto 2">
            <a:extLst>
              <a:ext uri="{FF2B5EF4-FFF2-40B4-BE49-F238E27FC236}">
                <a16:creationId xmlns:a16="http://schemas.microsoft.com/office/drawing/2014/main" id="{1FCFE012-2953-E134-2A7B-F8B6586A6E1A}"/>
              </a:ext>
            </a:extLst>
          </p:cNvPr>
          <p:cNvSpPr>
            <a:spLocks noGrp="1"/>
          </p:cNvSpPr>
          <p:nvPr>
            <p:ph idx="1"/>
          </p:nvPr>
        </p:nvSpPr>
        <p:spPr>
          <a:xfrm>
            <a:off x="120576" y="1491343"/>
            <a:ext cx="11963399" cy="5001532"/>
          </a:xfrm>
        </p:spPr>
        <p:txBody>
          <a:bodyPr>
            <a:normAutofit fontScale="47500" lnSpcReduction="20000"/>
          </a:bodyPr>
          <a:lstStyle/>
          <a:p>
            <a:pPr marL="0" indent="0">
              <a:buNone/>
            </a:pPr>
            <a:r>
              <a:rPr lang="it-IT" sz="5600" noProof="0" dirty="0"/>
              <a:t>4. </a:t>
            </a:r>
            <a:r>
              <a:rPr lang="it-IT" sz="5600" b="1" noProof="0" dirty="0"/>
              <a:t>Insegnare l’identità terrestre </a:t>
            </a:r>
            <a:r>
              <a:rPr lang="it-IT" sz="5600" noProof="0" dirty="0"/>
              <a:t>L’idea di destino planetario è attualmente ignorata dall’insegnamento. </a:t>
            </a:r>
            <a:br>
              <a:rPr lang="it-IT" sz="5600" noProof="0" dirty="0"/>
            </a:br>
            <a:br>
              <a:rPr lang="it-IT" sz="5600" noProof="0" dirty="0"/>
            </a:br>
            <a:r>
              <a:rPr lang="it-IT" sz="5600" noProof="0" dirty="0"/>
              <a:t>Il dominio sfrenato della natura da parte della tecnica porta l'umanità al suicidio. </a:t>
            </a:r>
            <a:br>
              <a:rPr lang="it-IT" sz="5600" noProof="0" dirty="0"/>
            </a:br>
            <a:r>
              <a:rPr lang="it-IT" sz="5600" noProof="0" dirty="0"/>
              <a:t>Il trionfo della democrazia non è garantito da nessuna parte. </a:t>
            </a:r>
            <a:br>
              <a:rPr lang="it-IT" sz="5600" noProof="0" dirty="0">
                <a:solidFill>
                  <a:srgbClr val="FF0000"/>
                </a:solidFill>
              </a:rPr>
            </a:br>
            <a:r>
              <a:rPr lang="it-IT" sz="5600" noProof="0" dirty="0">
                <a:solidFill>
                  <a:srgbClr val="FF0000"/>
                </a:solidFill>
              </a:rPr>
              <a:t>Imparare a criticarci tra di noi, ad auto-criticarci e a comprenderci</a:t>
            </a:r>
            <a:br>
              <a:rPr lang="it-IT" sz="5600" noProof="0" dirty="0">
                <a:solidFill>
                  <a:srgbClr val="FF0000"/>
                </a:solidFill>
              </a:rPr>
            </a:br>
            <a:endParaRPr lang="it-IT" sz="5600" noProof="0" dirty="0">
              <a:solidFill>
                <a:srgbClr val="FF0000"/>
              </a:solidFill>
            </a:endParaRPr>
          </a:p>
          <a:p>
            <a:pPr marL="0" indent="0">
              <a:buNone/>
            </a:pPr>
            <a:r>
              <a:rPr lang="it-IT" sz="5600" noProof="0" dirty="0"/>
              <a:t>5. </a:t>
            </a:r>
            <a:r>
              <a:rPr lang="it-IT" sz="5600" b="1" noProof="0" dirty="0"/>
              <a:t>Affrontare le incertezze</a:t>
            </a:r>
            <a:br>
              <a:rPr lang="it-IT" sz="5600" noProof="0" dirty="0"/>
            </a:br>
            <a:r>
              <a:rPr lang="it-IT" sz="5600" noProof="0" dirty="0"/>
              <a:t>Bisogna “apprendere a navigare in un oceano d’ incertezze attraverso arcipelaghi di certezza”. </a:t>
            </a:r>
            <a:br>
              <a:rPr lang="it-IT" sz="5600" noProof="0" dirty="0"/>
            </a:br>
            <a:r>
              <a:rPr lang="it-IT" sz="5600" dirty="0"/>
              <a:t>P</a:t>
            </a:r>
            <a:r>
              <a:rPr lang="it-IT" sz="5600" noProof="0" dirty="0" err="1"/>
              <a:t>redisporre</a:t>
            </a:r>
            <a:r>
              <a:rPr lang="it-IT" sz="5600" noProof="0" dirty="0"/>
              <a:t> la mente ad aspettarsi l’inatteso: fondamentale per affrontare i rischi che le incertezze comportano.  </a:t>
            </a:r>
            <a:br>
              <a:rPr lang="it-IT" sz="5600" noProof="0" dirty="0"/>
            </a:br>
            <a:r>
              <a:rPr lang="it-IT" sz="5600" noProof="0" dirty="0"/>
              <a:t>L'avvenire resta aperto e imprevedibile. Il futuro si chiama incertezza.</a:t>
            </a:r>
            <a:r>
              <a:rPr lang="it-IT" sz="5600" noProof="0" dirty="0">
                <a:solidFill>
                  <a:srgbClr val="FF0000"/>
                </a:solidFill>
              </a:rPr>
              <a:t> </a:t>
            </a:r>
          </a:p>
          <a:p>
            <a:pPr marL="0" indent="0" algn="ctr">
              <a:buNone/>
            </a:pPr>
            <a:r>
              <a:rPr lang="it-IT" sz="7400" dirty="0">
                <a:solidFill>
                  <a:srgbClr val="202122"/>
                </a:solidFill>
                <a:latin typeface="Arial" panose="020B0604020202020204" pitchFamily="34" charset="0"/>
              </a:rPr>
              <a:t>L</a:t>
            </a:r>
            <a:r>
              <a:rPr lang="it-IT" sz="7400" b="0" i="0" noProof="0" dirty="0">
                <a:solidFill>
                  <a:srgbClr val="202122"/>
                </a:solidFill>
                <a:effectLst/>
                <a:latin typeface="Arial" panose="020B0604020202020204" pitchFamily="34" charset="0"/>
              </a:rPr>
              <a:t>a scommessa e la strategia </a:t>
            </a:r>
            <a:endParaRPr lang="it-IT" sz="9800" b="1" noProof="0" dirty="0">
              <a:solidFill>
                <a:srgbClr val="FF0000"/>
              </a:solidFill>
            </a:endParaRPr>
          </a:p>
          <a:p>
            <a:endParaRPr lang="it-IT" noProof="0" dirty="0"/>
          </a:p>
        </p:txBody>
      </p:sp>
      <p:sp>
        <p:nvSpPr>
          <p:cNvPr id="2" name="Segnaposto numero diapositiva 1">
            <a:extLst>
              <a:ext uri="{FF2B5EF4-FFF2-40B4-BE49-F238E27FC236}">
                <a16:creationId xmlns:a16="http://schemas.microsoft.com/office/drawing/2014/main" id="{0F887E46-19AA-4EA7-6A7F-B96CD19AB254}"/>
              </a:ext>
            </a:extLst>
          </p:cNvPr>
          <p:cNvSpPr>
            <a:spLocks noGrp="1"/>
          </p:cNvSpPr>
          <p:nvPr>
            <p:ph type="sldNum" sz="quarter" idx="12"/>
          </p:nvPr>
        </p:nvSpPr>
        <p:spPr/>
        <p:txBody>
          <a:bodyPr/>
          <a:lstStyle/>
          <a:p>
            <a:fld id="{5916F6E4-6F12-4E2D-AB8B-C203F07B6A9D}" type="slidenum">
              <a:rPr lang="it-IT" noProof="0" smtClean="0"/>
              <a:t>30</a:t>
            </a:fld>
            <a:endParaRPr lang="it-IT" noProof="0" dirty="0"/>
          </a:p>
        </p:txBody>
      </p:sp>
    </p:spTree>
    <p:extLst>
      <p:ext uri="{BB962C8B-B14F-4D97-AF65-F5344CB8AC3E}">
        <p14:creationId xmlns:p14="http://schemas.microsoft.com/office/powerpoint/2010/main" val="1460974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44D74BD1-BE5A-AF41-F650-3F6ACE03245B}"/>
              </a:ext>
            </a:extLst>
          </p:cNvPr>
          <p:cNvSpPr>
            <a:spLocks noGrp="1"/>
          </p:cNvSpPr>
          <p:nvPr>
            <p:ph type="title"/>
          </p:nvPr>
        </p:nvSpPr>
        <p:spPr/>
        <p:txBody>
          <a:bodyPr>
            <a:normAutofit/>
          </a:bodyPr>
          <a:lstStyle/>
          <a:p>
            <a:r>
              <a:rPr lang="it-IT" noProof="0" dirty="0">
                <a:solidFill>
                  <a:srgbClr val="FF0000"/>
                </a:solidFill>
              </a:rPr>
              <a:t>I sette saperi necessari all’educazione  </a:t>
            </a:r>
            <a:r>
              <a:rPr lang="it-IT" sz="2400" kern="0" dirty="0">
                <a:solidFill>
                  <a:srgbClr val="202122"/>
                </a:solidFill>
                <a:latin typeface="Arial" panose="020B0604020202020204" pitchFamily="34" charset="0"/>
              </a:rPr>
              <a:t>1999</a:t>
            </a:r>
          </a:p>
        </p:txBody>
      </p:sp>
      <p:sp>
        <p:nvSpPr>
          <p:cNvPr id="3" name="Segnaposto contenuto 2">
            <a:extLst>
              <a:ext uri="{FF2B5EF4-FFF2-40B4-BE49-F238E27FC236}">
                <a16:creationId xmlns:a16="http://schemas.microsoft.com/office/drawing/2014/main" id="{6156C2F7-1865-EB96-D615-B0450FE13476}"/>
              </a:ext>
            </a:extLst>
          </p:cNvPr>
          <p:cNvSpPr>
            <a:spLocks noGrp="1"/>
          </p:cNvSpPr>
          <p:nvPr>
            <p:ph idx="1"/>
          </p:nvPr>
        </p:nvSpPr>
        <p:spPr>
          <a:xfrm>
            <a:off x="513348" y="2073108"/>
            <a:ext cx="10840452" cy="4283242"/>
          </a:xfrm>
        </p:spPr>
        <p:txBody>
          <a:bodyPr>
            <a:normAutofit lnSpcReduction="10000"/>
          </a:bodyPr>
          <a:lstStyle/>
          <a:p>
            <a:pPr marL="0" indent="0">
              <a:buNone/>
            </a:pPr>
            <a:r>
              <a:rPr lang="it-IT" sz="2800" noProof="0" dirty="0"/>
              <a:t>6. </a:t>
            </a:r>
            <a:r>
              <a:rPr lang="it-IT" sz="2800" b="1" noProof="0" dirty="0"/>
              <a:t>Insegnare la comprensione </a:t>
            </a:r>
            <a:br>
              <a:rPr lang="it-IT" sz="2800" b="1" noProof="0" dirty="0"/>
            </a:br>
            <a:r>
              <a:rPr lang="it-IT" sz="2800" noProof="0" dirty="0"/>
              <a:t>Il pianeta ha bisogno di reciproche comprensioni. </a:t>
            </a:r>
            <a:br>
              <a:rPr lang="it-IT" sz="2800" noProof="0" dirty="0"/>
            </a:br>
            <a:r>
              <a:rPr lang="it-IT" sz="2800" noProof="0" dirty="0"/>
              <a:t>Educare anche a riconoscere e a gestire l’incomprensione. Educare alla pace. </a:t>
            </a:r>
          </a:p>
          <a:p>
            <a:pPr marL="0" indent="0">
              <a:buNone/>
            </a:pPr>
            <a:endParaRPr lang="it-IT" sz="2800" noProof="0" dirty="0"/>
          </a:p>
          <a:p>
            <a:pPr marL="0" indent="0">
              <a:buNone/>
            </a:pPr>
            <a:r>
              <a:rPr lang="it-IT" sz="2800" noProof="0" dirty="0"/>
              <a:t>7. </a:t>
            </a:r>
            <a:r>
              <a:rPr lang="it-IT" sz="2800" b="1" noProof="0" dirty="0"/>
              <a:t>L’etica del genere umano </a:t>
            </a:r>
            <a:r>
              <a:rPr lang="it-IT" sz="2800" noProof="0" dirty="0"/>
              <a:t>Riconoscere la triplice realtà umana</a:t>
            </a:r>
            <a:r>
              <a:rPr lang="it-IT" dirty="0"/>
              <a:t>:</a:t>
            </a:r>
          </a:p>
          <a:p>
            <a:pPr marL="0" indent="0" algn="ctr">
              <a:buNone/>
            </a:pPr>
            <a:r>
              <a:rPr lang="it-IT" sz="2800" noProof="0" dirty="0"/>
              <a:t> individuo, società, specie. </a:t>
            </a:r>
          </a:p>
          <a:p>
            <a:pPr marL="0" indent="0">
              <a:buNone/>
            </a:pPr>
            <a:r>
              <a:rPr lang="it-IT" sz="2800" noProof="0" dirty="0"/>
              <a:t>Stabilire una relazione di reciproco controllo fra la società e gli individui attraverso la democrazia; portare a compimento l’umanità come «comunità planetaria». </a:t>
            </a:r>
            <a:endParaRPr lang="it-IT" noProof="0" dirty="0"/>
          </a:p>
        </p:txBody>
      </p:sp>
      <p:sp>
        <p:nvSpPr>
          <p:cNvPr id="2" name="Segnaposto numero diapositiva 1">
            <a:extLst>
              <a:ext uri="{FF2B5EF4-FFF2-40B4-BE49-F238E27FC236}">
                <a16:creationId xmlns:a16="http://schemas.microsoft.com/office/drawing/2014/main" id="{E122F956-4744-DDF0-27B4-B4F7D65447DE}"/>
              </a:ext>
            </a:extLst>
          </p:cNvPr>
          <p:cNvSpPr>
            <a:spLocks noGrp="1"/>
          </p:cNvSpPr>
          <p:nvPr>
            <p:ph type="sldNum" sz="quarter" idx="12"/>
          </p:nvPr>
        </p:nvSpPr>
        <p:spPr/>
        <p:txBody>
          <a:bodyPr/>
          <a:lstStyle/>
          <a:p>
            <a:fld id="{5916F6E4-6F12-4E2D-AB8B-C203F07B6A9D}" type="slidenum">
              <a:rPr lang="it-IT" noProof="0" smtClean="0"/>
              <a:t>31</a:t>
            </a:fld>
            <a:endParaRPr lang="it-IT" noProof="0" dirty="0"/>
          </a:p>
        </p:txBody>
      </p:sp>
    </p:spTree>
    <p:extLst>
      <p:ext uri="{BB962C8B-B14F-4D97-AF65-F5344CB8AC3E}">
        <p14:creationId xmlns:p14="http://schemas.microsoft.com/office/powerpoint/2010/main" val="1519423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CA313C0-78A2-16B5-7918-9C2B555622A5}"/>
              </a:ext>
            </a:extLst>
          </p:cNvPr>
          <p:cNvSpPr>
            <a:spLocks noGrp="1"/>
          </p:cNvSpPr>
          <p:nvPr>
            <p:ph type="title"/>
          </p:nvPr>
        </p:nvSpPr>
        <p:spPr>
          <a:xfrm>
            <a:off x="442557" y="830525"/>
            <a:ext cx="5243252" cy="4966855"/>
          </a:xfrm>
        </p:spPr>
        <p:txBody>
          <a:bodyPr anchor="ctr">
            <a:normAutofit/>
          </a:bodyPr>
          <a:lstStyle/>
          <a:p>
            <a:r>
              <a:rPr lang="it-IT" sz="3600" spc="-50" noProof="0" dirty="0">
                <a:latin typeface="+mn-lt"/>
                <a:cs typeface="Arial" panose="020B0604020202020204" pitchFamily="34" charset="0"/>
              </a:rPr>
              <a:t>La versione di Edgar Morin </a:t>
            </a:r>
            <a:r>
              <a:rPr lang="it-IT" sz="3600" noProof="0" dirty="0">
                <a:latin typeface="+mn-lt"/>
                <a:cs typeface="Arial" panose="020B0604020202020204" pitchFamily="34" charset="0"/>
              </a:rPr>
              <a:t>della scommessa di Pascal è quella di una </a:t>
            </a:r>
            <a:r>
              <a:rPr lang="it-IT" sz="3600" b="1" noProof="0" dirty="0">
                <a:latin typeface="+mn-lt"/>
                <a:cs typeface="Arial" panose="020B0604020202020204" pitchFamily="34" charset="0"/>
              </a:rPr>
              <a:t>fede</a:t>
            </a:r>
            <a:r>
              <a:rPr lang="it-IT" sz="3600" noProof="0" dirty="0">
                <a:latin typeface="+mn-lt"/>
                <a:cs typeface="Arial" panose="020B0604020202020204" pitchFamily="34" charset="0"/>
              </a:rPr>
              <a:t> nell'uomo, in un mondo meno barbaro, in un'intelligenza meno cieca. </a:t>
            </a:r>
            <a:endParaRPr lang="fr-FR" sz="3600" dirty="0">
              <a:latin typeface="+mn-lt"/>
            </a:endParaRP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Viso umano, persona, ritratto, vestiti&#10;&#10;Il contenuto generato dall'IA potrebbe non essere corretto.">
            <a:extLst>
              <a:ext uri="{FF2B5EF4-FFF2-40B4-BE49-F238E27FC236}">
                <a16:creationId xmlns:a16="http://schemas.microsoft.com/office/drawing/2014/main" id="{BDB8F061-3C00-04FC-CCC4-55271852B82A}"/>
              </a:ext>
            </a:extLst>
          </p:cNvPr>
          <p:cNvPicPr>
            <a:picLocks noChangeAspect="1"/>
          </p:cNvPicPr>
          <p:nvPr/>
        </p:nvPicPr>
        <p:blipFill>
          <a:blip r:embed="rId2"/>
          <a:srcRect b="29477"/>
          <a:stretch/>
        </p:blipFill>
        <p:spPr>
          <a:xfrm>
            <a:off x="5977788" y="799352"/>
            <a:ext cx="5425410" cy="5259296"/>
          </a:xfrm>
          <a:prstGeom prst="rect">
            <a:avLst/>
          </a:prstGeom>
        </p:spPr>
      </p:pic>
      <p:sp>
        <p:nvSpPr>
          <p:cNvPr id="4" name="Segnaposto numero diapositiva 3">
            <a:extLst>
              <a:ext uri="{FF2B5EF4-FFF2-40B4-BE49-F238E27FC236}">
                <a16:creationId xmlns:a16="http://schemas.microsoft.com/office/drawing/2014/main" id="{33E143C2-3B83-6D44-0433-4E5CE8D037B4}"/>
              </a:ext>
            </a:extLst>
          </p:cNvPr>
          <p:cNvSpPr>
            <a:spLocks noGrp="1"/>
          </p:cNvSpPr>
          <p:nvPr>
            <p:ph type="sldNum" sz="quarter" idx="12"/>
          </p:nvPr>
        </p:nvSpPr>
        <p:spPr>
          <a:xfrm>
            <a:off x="9385070" y="6492240"/>
            <a:ext cx="1055716" cy="365125"/>
          </a:xfrm>
        </p:spPr>
        <p:txBody>
          <a:bodyPr>
            <a:normAutofit/>
          </a:bodyPr>
          <a:lstStyle/>
          <a:p>
            <a:pPr>
              <a:spcAft>
                <a:spcPts val="600"/>
              </a:spcAft>
            </a:pPr>
            <a:fld id="{5916F6E4-6F12-4E2D-AB8B-C203F07B6A9D}" type="slidenum">
              <a:rPr lang="fr-FR" smtClean="0"/>
              <a:pPr>
                <a:spcAft>
                  <a:spcPts val="600"/>
                </a:spcAft>
              </a:pPr>
              <a:t>32</a:t>
            </a:fld>
            <a:endParaRPr lang="fr-FR"/>
          </a:p>
        </p:txBody>
      </p:sp>
    </p:spTree>
    <p:extLst>
      <p:ext uri="{BB962C8B-B14F-4D97-AF65-F5344CB8AC3E}">
        <p14:creationId xmlns:p14="http://schemas.microsoft.com/office/powerpoint/2010/main" val="3260315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00B1C8-646F-1E02-8DE4-17099EB8168E}"/>
              </a:ext>
            </a:extLst>
          </p:cNvPr>
          <p:cNvSpPr>
            <a:spLocks noGrp="1"/>
          </p:cNvSpPr>
          <p:nvPr>
            <p:ph type="title"/>
          </p:nvPr>
        </p:nvSpPr>
        <p:spPr>
          <a:xfrm>
            <a:off x="1517073" y="3724276"/>
            <a:ext cx="6259285" cy="2452687"/>
          </a:xfrm>
        </p:spPr>
        <p:txBody>
          <a:bodyPr anchor="ctr">
            <a:normAutofit/>
          </a:bodyPr>
          <a:lstStyle/>
          <a:p>
            <a:r>
              <a:rPr lang="it-IT" sz="2800" noProof="0" dirty="0" err="1"/>
              <a:t>Changeons</a:t>
            </a:r>
            <a:r>
              <a:rPr lang="it-IT" sz="2800" noProof="0" dirty="0"/>
              <a:t> de </a:t>
            </a:r>
            <a:r>
              <a:rPr lang="it-IT" sz="2800" noProof="0" dirty="0" err="1"/>
              <a:t>voie</a:t>
            </a:r>
            <a:r>
              <a:rPr lang="it-IT" sz="2800" noProof="0" dirty="0"/>
              <a:t>  </a:t>
            </a:r>
            <a:r>
              <a:rPr lang="it-IT" sz="2000" noProof="0" dirty="0"/>
              <a:t>2020</a:t>
            </a:r>
            <a:br>
              <a:rPr lang="it-IT" sz="2800" noProof="0" dirty="0"/>
            </a:br>
            <a:r>
              <a:rPr lang="it-IT" sz="2800" noProof="0" dirty="0" err="1"/>
              <a:t>Leçons</a:t>
            </a:r>
            <a:r>
              <a:rPr lang="it-IT" sz="2800" noProof="0" dirty="0"/>
              <a:t> d'un siècle de vie  </a:t>
            </a:r>
            <a:r>
              <a:rPr lang="it-IT" sz="2000" dirty="0"/>
              <a:t>2021</a:t>
            </a:r>
            <a:br>
              <a:rPr lang="it-IT" sz="2800" noProof="0" dirty="0"/>
            </a:br>
            <a:r>
              <a:rPr lang="it-IT" sz="2800" noProof="0" dirty="0" err="1"/>
              <a:t>Réveillons</a:t>
            </a:r>
            <a:r>
              <a:rPr lang="it-IT" sz="2800" noProof="0" dirty="0"/>
              <a:t>-nous   </a:t>
            </a:r>
            <a:r>
              <a:rPr lang="it-IT" sz="2000" dirty="0"/>
              <a:t>2022</a:t>
            </a:r>
            <a:br>
              <a:rPr lang="it-IT" sz="2800" noProof="0" dirty="0"/>
            </a:br>
            <a:r>
              <a:rPr lang="it-IT" sz="2800" noProof="0" dirty="0" err="1"/>
              <a:t>Cheminer</a:t>
            </a:r>
            <a:r>
              <a:rPr lang="it-IT" sz="2800" noProof="0" dirty="0"/>
              <a:t> </a:t>
            </a:r>
            <a:r>
              <a:rPr lang="it-IT" sz="2800" noProof="0" dirty="0" err="1"/>
              <a:t>vers</a:t>
            </a:r>
            <a:r>
              <a:rPr lang="it-IT" sz="2800" noProof="0" dirty="0"/>
              <a:t> l'</a:t>
            </a:r>
            <a:r>
              <a:rPr lang="it-IT" sz="2800" noProof="0" dirty="0" err="1"/>
              <a:t>essentiel</a:t>
            </a:r>
            <a:r>
              <a:rPr lang="it-IT" sz="2800" noProof="0" dirty="0"/>
              <a:t>  </a:t>
            </a:r>
            <a:r>
              <a:rPr lang="it-IT" sz="1600" noProof="0" dirty="0"/>
              <a:t>2024</a:t>
            </a:r>
            <a:br>
              <a:rPr lang="it-IT" sz="1600" noProof="0" dirty="0"/>
            </a:br>
            <a:r>
              <a:rPr lang="it-IT" sz="2800" dirty="0"/>
              <a:t>De guerre en guerre  </a:t>
            </a:r>
            <a:r>
              <a:rPr lang="it-IT" sz="1600" noProof="0" dirty="0"/>
              <a:t>2023</a:t>
            </a:r>
            <a:br>
              <a:rPr lang="it-IT" sz="2800" noProof="0" dirty="0"/>
            </a:br>
            <a:r>
              <a:rPr lang="it-IT" sz="2800" noProof="0" dirty="0" err="1"/>
              <a:t>Graines</a:t>
            </a:r>
            <a:r>
              <a:rPr lang="it-IT" sz="2800" noProof="0" dirty="0"/>
              <a:t> de </a:t>
            </a:r>
            <a:r>
              <a:rPr lang="it-IT" sz="2800" noProof="0" dirty="0" err="1"/>
              <a:t>sagacité</a:t>
            </a:r>
            <a:r>
              <a:rPr lang="it-IT" sz="2800" noProof="0" dirty="0"/>
              <a:t>   </a:t>
            </a:r>
            <a:r>
              <a:rPr lang="it-IT" sz="2800" noProof="0" dirty="0" err="1"/>
              <a:t>juin</a:t>
            </a:r>
            <a:r>
              <a:rPr lang="it-IT" sz="2800" noProof="0" dirty="0"/>
              <a:t> </a:t>
            </a:r>
            <a:r>
              <a:rPr lang="it-IT" sz="2000" dirty="0"/>
              <a:t>2024</a:t>
            </a:r>
          </a:p>
        </p:txBody>
      </p:sp>
      <p:pic>
        <p:nvPicPr>
          <p:cNvPr id="5" name="Immagine 4">
            <a:extLst>
              <a:ext uri="{FF2B5EF4-FFF2-40B4-BE49-F238E27FC236}">
                <a16:creationId xmlns:a16="http://schemas.microsoft.com/office/drawing/2014/main" id="{2FC9B471-909E-282C-597E-A3353B86D436}"/>
              </a:ext>
            </a:extLst>
          </p:cNvPr>
          <p:cNvPicPr>
            <a:picLocks noChangeAspect="1"/>
          </p:cNvPicPr>
          <p:nvPr/>
        </p:nvPicPr>
        <p:blipFill>
          <a:blip r:embed="rId2"/>
          <a:srcRect b="102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Segnaposto numero diapositiva 3">
            <a:extLst>
              <a:ext uri="{FF2B5EF4-FFF2-40B4-BE49-F238E27FC236}">
                <a16:creationId xmlns:a16="http://schemas.microsoft.com/office/drawing/2014/main" id="{F9094C06-AFD1-8DB2-2578-4DC5E9BC8897}"/>
              </a:ext>
            </a:extLst>
          </p:cNvPr>
          <p:cNvSpPr>
            <a:spLocks noGrp="1"/>
          </p:cNvSpPr>
          <p:nvPr>
            <p:ph type="sldNum" sz="quarter" idx="12"/>
          </p:nvPr>
        </p:nvSpPr>
        <p:spPr>
          <a:xfrm>
            <a:off x="8864600" y="6356350"/>
            <a:ext cx="2743200" cy="365125"/>
          </a:xfrm>
        </p:spPr>
        <p:txBody>
          <a:bodyPr>
            <a:normAutofit/>
          </a:bodyPr>
          <a:lstStyle/>
          <a:p>
            <a:pPr>
              <a:spcAft>
                <a:spcPts val="600"/>
              </a:spcAft>
            </a:pPr>
            <a:fld id="{5916F6E4-6F12-4E2D-AB8B-C203F07B6A9D}" type="slidenum">
              <a:rPr lang="it-IT" noProof="0" smtClean="0">
                <a:solidFill>
                  <a:schemeClr val="tx1">
                    <a:lumMod val="75000"/>
                    <a:lumOff val="25000"/>
                  </a:schemeClr>
                </a:solidFill>
              </a:rPr>
              <a:pPr>
                <a:spcAft>
                  <a:spcPts val="600"/>
                </a:spcAft>
              </a:pPr>
              <a:t>33</a:t>
            </a:fld>
            <a:endParaRPr lang="it-IT" noProof="0" dirty="0">
              <a:solidFill>
                <a:schemeClr val="tx1">
                  <a:lumMod val="75000"/>
                  <a:lumOff val="25000"/>
                </a:schemeClr>
              </a:solidFill>
            </a:endParaRPr>
          </a:p>
        </p:txBody>
      </p:sp>
      <p:sp>
        <p:nvSpPr>
          <p:cNvPr id="7" name="Segnaposto contenuto 6">
            <a:extLst>
              <a:ext uri="{FF2B5EF4-FFF2-40B4-BE49-F238E27FC236}">
                <a16:creationId xmlns:a16="http://schemas.microsoft.com/office/drawing/2014/main" id="{C7E9E368-2FD4-4D66-7856-95177D4806BE}"/>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3619879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statua, scultura, arte, persona&#10;&#10;Il contenuto generato dall'IA potrebbe non essere corretto.">
            <a:extLst>
              <a:ext uri="{FF2B5EF4-FFF2-40B4-BE49-F238E27FC236}">
                <a16:creationId xmlns:a16="http://schemas.microsoft.com/office/drawing/2014/main" id="{53200595-9CE7-84BB-3D80-AA6AB6DDCC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9734" y="-4133"/>
            <a:ext cx="4549422" cy="6815613"/>
          </a:xfrm>
          <a:prstGeom prst="rect">
            <a:avLst/>
          </a:prstGeom>
        </p:spPr>
      </p:pic>
      <p:sp>
        <p:nvSpPr>
          <p:cNvPr id="4" name="Segnaposto numero diapositiva 3">
            <a:extLst>
              <a:ext uri="{FF2B5EF4-FFF2-40B4-BE49-F238E27FC236}">
                <a16:creationId xmlns:a16="http://schemas.microsoft.com/office/drawing/2014/main" id="{F4661717-B9C2-DAED-C34B-F0245848DDB0}"/>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defTabSz="914400">
              <a:spcAft>
                <a:spcPts val="600"/>
              </a:spcAft>
            </a:pPr>
            <a:fld id="{5916F6E4-6F12-4E2D-AB8B-C203F07B6A9D}" type="slidenum">
              <a:rPr lang="en-US" sz="1100" noProof="0">
                <a:solidFill>
                  <a:srgbClr val="FFFFFF"/>
                </a:solidFill>
              </a:rPr>
              <a:pPr defTabSz="914400">
                <a:spcAft>
                  <a:spcPts val="600"/>
                </a:spcAft>
              </a:pPr>
              <a:t>34</a:t>
            </a:fld>
            <a:endParaRPr lang="en-US" sz="1100" noProof="0">
              <a:solidFill>
                <a:srgbClr val="FFFFFF"/>
              </a:solidFill>
            </a:endParaRPr>
          </a:p>
        </p:txBody>
      </p:sp>
    </p:spTree>
    <p:extLst>
      <p:ext uri="{BB962C8B-B14F-4D97-AF65-F5344CB8AC3E}">
        <p14:creationId xmlns:p14="http://schemas.microsoft.com/office/powerpoint/2010/main" val="3764054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042B7CB-477C-34C1-1F94-DC6521C74073}"/>
              </a:ext>
            </a:extLst>
          </p:cNvPr>
          <p:cNvSpPr>
            <a:spLocks noGrp="1"/>
          </p:cNvSpPr>
          <p:nvPr>
            <p:ph idx="1"/>
          </p:nvPr>
        </p:nvSpPr>
        <p:spPr>
          <a:xfrm>
            <a:off x="211016" y="190988"/>
            <a:ext cx="11805138" cy="6753225"/>
          </a:xfrm>
        </p:spPr>
        <p:txBody>
          <a:bodyPr>
            <a:normAutofit fontScale="70000" lnSpcReduction="20000"/>
          </a:bodyPr>
          <a:lstStyle/>
          <a:p>
            <a:pPr marL="0" indent="0">
              <a:lnSpc>
                <a:spcPct val="120000"/>
              </a:lnSpc>
              <a:spcBef>
                <a:spcPts val="0"/>
              </a:spcBef>
              <a:spcAft>
                <a:spcPts val="600"/>
              </a:spcAft>
              <a:buNone/>
            </a:pPr>
            <a:r>
              <a:rPr lang="it-IT" sz="3400" noProof="0" dirty="0">
                <a:solidFill>
                  <a:srgbClr val="474747"/>
                </a:solidFill>
                <a:highlight>
                  <a:srgbClr val="FFFF00"/>
                </a:highlight>
                <a:latin typeface="Arial" panose="020B0604020202020204" pitchFamily="34" charset="0"/>
              </a:rPr>
              <a:t>Da leggere</a:t>
            </a:r>
            <a:br>
              <a:rPr lang="it-IT" noProof="0" dirty="0">
                <a:solidFill>
                  <a:srgbClr val="474747"/>
                </a:solidFill>
                <a:latin typeface="Arial" panose="020B0604020202020204" pitchFamily="34" charset="0"/>
              </a:rPr>
            </a:br>
            <a:r>
              <a:rPr lang="it-IT" b="1" noProof="0" dirty="0">
                <a:solidFill>
                  <a:srgbClr val="474747"/>
                </a:solidFill>
                <a:latin typeface="Arial" panose="020B0604020202020204" pitchFamily="34" charset="0"/>
              </a:rPr>
              <a:t>Suite </a:t>
            </a:r>
            <a:r>
              <a:rPr lang="it-IT" b="1" noProof="0" dirty="0" err="1">
                <a:solidFill>
                  <a:srgbClr val="474747"/>
                </a:solidFill>
                <a:latin typeface="Arial" panose="020B0604020202020204" pitchFamily="34" charset="0"/>
              </a:rPr>
              <a:t>française</a:t>
            </a:r>
            <a:r>
              <a:rPr lang="it-IT" b="1" noProof="0" dirty="0">
                <a:solidFill>
                  <a:srgbClr val="474747"/>
                </a:solidFill>
                <a:latin typeface="Arial" panose="020B0604020202020204" pitchFamily="34" charset="0"/>
              </a:rPr>
              <a:t>  </a:t>
            </a:r>
            <a:r>
              <a:rPr lang="it-IT" sz="1800" noProof="0" dirty="0">
                <a:solidFill>
                  <a:srgbClr val="3366CC"/>
                </a:solidFill>
                <a:latin typeface="Arial" panose="020B0604020202020204" pitchFamily="34" charset="0"/>
              </a:rPr>
              <a:t>2004  </a:t>
            </a:r>
            <a:r>
              <a:rPr lang="it-IT" sz="2400" noProof="0" dirty="0">
                <a:solidFill>
                  <a:srgbClr val="474747"/>
                </a:solidFill>
                <a:latin typeface="Arial" panose="020B0604020202020204" pitchFamily="34" charset="0"/>
              </a:rPr>
              <a:t>Irène Némirovsky (Kiev, 11 febbraio 1903 – Auschwitz, 17 agosto 1942) </a:t>
            </a:r>
          </a:p>
          <a:p>
            <a:pPr marL="0" indent="0">
              <a:buNone/>
            </a:pPr>
            <a:r>
              <a:rPr lang="it-IT" sz="2400" noProof="0" dirty="0"/>
              <a:t>Giorgio Parisi 1948 </a:t>
            </a:r>
            <a:r>
              <a:rPr lang="it-IT" sz="2400" dirty="0"/>
              <a:t>Roma -  </a:t>
            </a:r>
            <a:r>
              <a:rPr lang="it-IT" sz="2400" dirty="0">
                <a:solidFill>
                  <a:srgbClr val="474747"/>
                </a:solidFill>
                <a:latin typeface="Arial" panose="020B0604020202020204" pitchFamily="34" charset="0"/>
              </a:rPr>
              <a:t>Nobel per la fisica nel 2021 </a:t>
            </a:r>
          </a:p>
          <a:p>
            <a:pPr marL="0" indent="0">
              <a:buNone/>
            </a:pPr>
            <a:r>
              <a:rPr lang="it-IT" sz="2400" noProof="0" dirty="0"/>
              <a:t>Piergiorgio Odifreddi   1950 Cuneo  </a:t>
            </a:r>
            <a:r>
              <a:rPr lang="it-IT" sz="2400" dirty="0">
                <a:solidFill>
                  <a:srgbClr val="474747"/>
                </a:solidFill>
                <a:latin typeface="Arial" panose="020B0604020202020204" pitchFamily="34" charset="0"/>
              </a:rPr>
              <a:t>matematico, logico e saggista</a:t>
            </a:r>
          </a:p>
          <a:p>
            <a:pPr marL="0" indent="0">
              <a:buNone/>
            </a:pPr>
            <a:r>
              <a:rPr lang="it-IT" sz="2400" noProof="0" dirty="0"/>
              <a:t>Carlo Rovelli   1956  </a:t>
            </a:r>
            <a:r>
              <a:rPr lang="it-IT" sz="2400" noProof="0" dirty="0">
                <a:solidFill>
                  <a:srgbClr val="474747"/>
                </a:solidFill>
                <a:latin typeface="Arial" panose="020B0604020202020204" pitchFamily="34" charset="0"/>
              </a:rPr>
              <a:t>Verona   fisico, saggista e divulgatore scientifico  -  </a:t>
            </a:r>
            <a:r>
              <a:rPr lang="it-IT" sz="2400" b="1" i="1" noProof="0" dirty="0">
                <a:solidFill>
                  <a:srgbClr val="474747"/>
                </a:solidFill>
                <a:latin typeface="Arial" panose="020B0604020202020204" pitchFamily="34" charset="0"/>
              </a:rPr>
              <a:t>Sette brevi lezioni di fisica</a:t>
            </a:r>
            <a:r>
              <a:rPr lang="it-IT" sz="2400" noProof="0" dirty="0">
                <a:solidFill>
                  <a:srgbClr val="474747"/>
                </a:solidFill>
                <a:latin typeface="Arial" panose="020B0604020202020204" pitchFamily="34" charset="0"/>
              </a:rPr>
              <a:t>, 2014</a:t>
            </a:r>
          </a:p>
          <a:p>
            <a:pPr marL="0" indent="0">
              <a:buNone/>
            </a:pPr>
            <a:r>
              <a:rPr lang="it-IT" sz="3400" noProof="0" dirty="0">
                <a:solidFill>
                  <a:srgbClr val="474747"/>
                </a:solidFill>
                <a:highlight>
                  <a:srgbClr val="FFFF00"/>
                </a:highlight>
                <a:latin typeface="Arial" panose="020B0604020202020204" pitchFamily="34" charset="0"/>
              </a:rPr>
              <a:t>Film da vedere</a:t>
            </a:r>
            <a:endParaRPr lang="it-IT" sz="3400" noProof="0" dirty="0">
              <a:solidFill>
                <a:srgbClr val="474747"/>
              </a:solidFill>
              <a:latin typeface="Arial" panose="020B0604020202020204" pitchFamily="34" charset="0"/>
            </a:endParaRPr>
          </a:p>
          <a:p>
            <a:pPr marL="0" indent="0">
              <a:buNone/>
            </a:pPr>
            <a:r>
              <a:rPr lang="it-IT" sz="2400" b="1" noProof="0" dirty="0">
                <a:solidFill>
                  <a:srgbClr val="474747"/>
                </a:solidFill>
                <a:latin typeface="Arial" panose="020B0604020202020204" pitchFamily="34" charset="0"/>
              </a:rPr>
              <a:t>Germania anno zero  </a:t>
            </a:r>
            <a:r>
              <a:rPr lang="it-IT" sz="1600" noProof="0" dirty="0">
                <a:solidFill>
                  <a:srgbClr val="3366CC"/>
                </a:solidFill>
                <a:latin typeface="Arial" panose="020B0604020202020204" pitchFamily="34" charset="0"/>
              </a:rPr>
              <a:t>1948</a:t>
            </a:r>
            <a:r>
              <a:rPr lang="it-IT" sz="1600" noProof="0" dirty="0">
                <a:solidFill>
                  <a:srgbClr val="202122"/>
                </a:solidFill>
                <a:latin typeface="Arial" panose="020B0604020202020204" pitchFamily="34" charset="0"/>
              </a:rPr>
              <a:t>  </a:t>
            </a:r>
            <a:r>
              <a:rPr lang="it-IT" sz="2400" noProof="0" dirty="0">
                <a:solidFill>
                  <a:srgbClr val="474747"/>
                </a:solidFill>
                <a:latin typeface="Arial" panose="020B0604020202020204" pitchFamily="34" charset="0"/>
              </a:rPr>
              <a:t>Rossellini</a:t>
            </a:r>
          </a:p>
          <a:p>
            <a:pPr marL="0" indent="0">
              <a:buNone/>
            </a:pPr>
            <a:r>
              <a:rPr lang="it-IT" sz="2400" b="1" noProof="0" dirty="0">
                <a:solidFill>
                  <a:srgbClr val="474747"/>
                </a:solidFill>
                <a:latin typeface="Arial" panose="020B0604020202020204" pitchFamily="34" charset="0"/>
              </a:rPr>
              <a:t>Il segreto di Nikola Tesla </a:t>
            </a:r>
            <a:r>
              <a:rPr lang="it-IT" sz="2400" noProof="0" dirty="0">
                <a:solidFill>
                  <a:srgbClr val="474747"/>
                </a:solidFill>
                <a:latin typeface="Arial" panose="020B0604020202020204" pitchFamily="34" charset="0"/>
              </a:rPr>
              <a:t>Film storico-biografico </a:t>
            </a:r>
            <a:r>
              <a:rPr lang="it-IT" sz="1600" noProof="0" dirty="0">
                <a:solidFill>
                  <a:srgbClr val="3366CC"/>
                </a:solidFill>
                <a:latin typeface="Arial" panose="020B0604020202020204" pitchFamily="34" charset="0"/>
              </a:rPr>
              <a:t>1980</a:t>
            </a:r>
            <a:r>
              <a:rPr lang="it-IT" sz="2400" noProof="0" dirty="0">
                <a:solidFill>
                  <a:srgbClr val="474747"/>
                </a:solidFill>
                <a:latin typeface="Arial" panose="020B0604020202020204" pitchFamily="34" charset="0"/>
              </a:rPr>
              <a:t>   </a:t>
            </a:r>
            <a:r>
              <a:rPr lang="it-IT" sz="2400" noProof="0" dirty="0" err="1">
                <a:solidFill>
                  <a:srgbClr val="474747"/>
                </a:solidFill>
                <a:latin typeface="Arial" panose="020B0604020202020204" pitchFamily="34" charset="0"/>
              </a:rPr>
              <a:t>Youtube</a:t>
            </a:r>
            <a:endParaRPr lang="it-IT" sz="2400" noProof="0" dirty="0">
              <a:solidFill>
                <a:srgbClr val="474747"/>
              </a:solidFill>
              <a:latin typeface="Arial" panose="020B0604020202020204" pitchFamily="34" charset="0"/>
            </a:endParaRPr>
          </a:p>
          <a:p>
            <a:pPr marL="0" indent="0">
              <a:buNone/>
            </a:pPr>
            <a:r>
              <a:rPr lang="it-IT" sz="2400" b="1" noProof="0" dirty="0">
                <a:solidFill>
                  <a:srgbClr val="474747"/>
                </a:solidFill>
                <a:latin typeface="Arial" panose="020B0604020202020204" pitchFamily="34" charset="0"/>
              </a:rPr>
              <a:t>A Beautiful Mind </a:t>
            </a:r>
            <a:r>
              <a:rPr lang="it-IT" sz="1600" b="0" i="0" noProof="0" dirty="0">
                <a:solidFill>
                  <a:srgbClr val="202122"/>
                </a:solidFill>
                <a:effectLst/>
                <a:latin typeface="Arial" panose="020B0604020202020204" pitchFamily="34" charset="0"/>
              </a:rPr>
              <a:t> </a:t>
            </a:r>
            <a:r>
              <a:rPr lang="it-IT" sz="1600" b="0" i="0" u="none" strike="noStrike" noProof="0" dirty="0">
                <a:solidFill>
                  <a:srgbClr val="3366CC"/>
                </a:solidFill>
                <a:effectLst/>
                <a:latin typeface="Arial" panose="020B0604020202020204" pitchFamily="34" charset="0"/>
              </a:rPr>
              <a:t>2001</a:t>
            </a:r>
            <a:r>
              <a:rPr lang="it-IT" sz="2400" noProof="0" dirty="0">
                <a:solidFill>
                  <a:srgbClr val="474747"/>
                </a:solidFill>
                <a:latin typeface="Arial" panose="020B0604020202020204" pitchFamily="34" charset="0"/>
              </a:rPr>
              <a:t> vita del matematico e premio Nobel Nash  (1928 – 2015)  teoria dei giochi</a:t>
            </a:r>
          </a:p>
          <a:p>
            <a:pPr marL="0" indent="0">
              <a:buNone/>
            </a:pPr>
            <a:r>
              <a:rPr lang="it-IT" sz="2400" b="1" noProof="0" dirty="0" err="1">
                <a:solidFill>
                  <a:srgbClr val="474747"/>
                </a:solidFill>
                <a:latin typeface="Arial" panose="020B0604020202020204" pitchFamily="34" charset="0"/>
              </a:rPr>
              <a:t>Imitation</a:t>
            </a:r>
            <a:r>
              <a:rPr lang="it-IT" sz="2400" b="1" noProof="0" dirty="0">
                <a:solidFill>
                  <a:srgbClr val="474747"/>
                </a:solidFill>
                <a:latin typeface="Arial" panose="020B0604020202020204" pitchFamily="34" charset="0"/>
              </a:rPr>
              <a:t> day </a:t>
            </a:r>
            <a:r>
              <a:rPr lang="it-IT" sz="1600" noProof="0" dirty="0">
                <a:solidFill>
                  <a:srgbClr val="3366CC"/>
                </a:solidFill>
                <a:latin typeface="Arial" panose="020B0604020202020204" pitchFamily="34" charset="0"/>
              </a:rPr>
              <a:t>1914</a:t>
            </a:r>
            <a:r>
              <a:rPr lang="it-IT" sz="1800" b="1" noProof="0" dirty="0">
                <a:solidFill>
                  <a:srgbClr val="202122"/>
                </a:solidFill>
                <a:latin typeface="Arial" panose="020B0604020202020204" pitchFamily="34" charset="0"/>
              </a:rPr>
              <a:t> </a:t>
            </a:r>
            <a:r>
              <a:rPr lang="it-IT" sz="2400" noProof="0" dirty="0">
                <a:solidFill>
                  <a:srgbClr val="474747"/>
                </a:solidFill>
                <a:latin typeface="Arial" panose="020B0604020202020204" pitchFamily="34" charset="0"/>
              </a:rPr>
              <a:t>vita di Alan Turing (1912- 1954) – decifra il codice tedesco Enigma – crea il computer </a:t>
            </a:r>
            <a:endParaRPr lang="it-IT" sz="2400" dirty="0">
              <a:solidFill>
                <a:srgbClr val="474747"/>
              </a:solidFill>
              <a:latin typeface="Arial" panose="020B0604020202020204" pitchFamily="34" charset="0"/>
            </a:endParaRPr>
          </a:p>
          <a:p>
            <a:pPr marL="0" indent="0">
              <a:buNone/>
            </a:pPr>
            <a:r>
              <a:rPr lang="it-IT" sz="3800" noProof="0" dirty="0">
                <a:solidFill>
                  <a:srgbClr val="474747"/>
                </a:solidFill>
                <a:highlight>
                  <a:srgbClr val="FFFF00"/>
                </a:highlight>
                <a:latin typeface="Arial" panose="020B0604020202020204" pitchFamily="34" charset="0"/>
              </a:rPr>
              <a:t>Video </a:t>
            </a:r>
            <a:r>
              <a:rPr lang="it-IT" sz="3400" noProof="0" dirty="0">
                <a:solidFill>
                  <a:srgbClr val="474747"/>
                </a:solidFill>
                <a:highlight>
                  <a:srgbClr val="FFFF00"/>
                </a:highlight>
                <a:latin typeface="Arial" panose="020B0604020202020204" pitchFamily="34" charset="0"/>
              </a:rPr>
              <a:t>fisica</a:t>
            </a:r>
            <a:endParaRPr lang="it-IT" sz="4200" noProof="0" dirty="0">
              <a:solidFill>
                <a:srgbClr val="474747"/>
              </a:solidFill>
              <a:latin typeface="Arial" panose="020B0604020202020204" pitchFamily="34" charset="0"/>
            </a:endParaRPr>
          </a:p>
          <a:p>
            <a:pPr marL="0" indent="0">
              <a:buNone/>
            </a:pPr>
            <a:r>
              <a:rPr lang="it-IT" sz="2600" noProof="0" dirty="0">
                <a:hlinkClick r:id="rId2"/>
              </a:rPr>
              <a:t>https://www.youtube.com/watch?v=zixqdWfvAP0</a:t>
            </a:r>
            <a:r>
              <a:rPr lang="it-IT" sz="2600" noProof="0" dirty="0"/>
              <a:t>          </a:t>
            </a:r>
            <a:r>
              <a:rPr lang="it-IT" sz="2600" noProof="0" dirty="0">
                <a:solidFill>
                  <a:srgbClr val="474747"/>
                </a:solidFill>
                <a:latin typeface="Arial" panose="020B0604020202020204" pitchFamily="34" charset="0"/>
              </a:rPr>
              <a:t>Cos'è la massa? CURIUSS</a:t>
            </a:r>
          </a:p>
          <a:p>
            <a:pPr marL="0" indent="0">
              <a:buNone/>
            </a:pPr>
            <a:r>
              <a:rPr lang="it-IT" sz="2600" noProof="0" dirty="0">
                <a:hlinkClick r:id="rId3"/>
              </a:rPr>
              <a:t>https://www.youtube.com/watch?v=VoZ4D5H3AXM</a:t>
            </a:r>
            <a:r>
              <a:rPr lang="it-IT" sz="2600" noProof="0" dirty="0"/>
              <a:t>        </a:t>
            </a:r>
            <a:r>
              <a:rPr lang="it-IT" sz="2600" noProof="0" dirty="0">
                <a:solidFill>
                  <a:srgbClr val="474747"/>
                </a:solidFill>
                <a:latin typeface="Arial" panose="020B0604020202020204" pitchFamily="34" charset="0"/>
              </a:rPr>
              <a:t>Cos'è la massa? CURIUSS</a:t>
            </a:r>
            <a:endParaRPr lang="it-IT" sz="2600" noProof="0" dirty="0"/>
          </a:p>
          <a:p>
            <a:pPr marL="0" indent="0">
              <a:buNone/>
            </a:pPr>
            <a:r>
              <a:rPr lang="it-IT" sz="2600" noProof="0" dirty="0">
                <a:hlinkClick r:id="rId4"/>
              </a:rPr>
              <a:t>https://www.youtube.com/watch?v=7wwd9F_KP3I&amp;t=796s</a:t>
            </a:r>
            <a:r>
              <a:rPr lang="it-IT" sz="2600" noProof="0" dirty="0"/>
              <a:t>  CURIUSS</a:t>
            </a:r>
            <a:r>
              <a:rPr lang="it-IT" sz="2600" dirty="0"/>
              <a:t> -</a:t>
            </a:r>
            <a:r>
              <a:rPr lang="it-IT" sz="2600" noProof="0" dirty="0"/>
              <a:t> Heisenberg e il principio di indeterminazione</a:t>
            </a:r>
          </a:p>
          <a:p>
            <a:pPr marL="0" indent="0">
              <a:buNone/>
            </a:pPr>
            <a:endParaRPr lang="it-IT" sz="2000" noProof="0" dirty="0"/>
          </a:p>
          <a:p>
            <a:pPr marL="0" indent="0">
              <a:buNone/>
            </a:pPr>
            <a:r>
              <a:rPr lang="it-IT" sz="3400" dirty="0">
                <a:solidFill>
                  <a:srgbClr val="474747"/>
                </a:solidFill>
                <a:highlight>
                  <a:srgbClr val="FFFF00"/>
                </a:highlight>
                <a:latin typeface="Arial" panose="020B0604020202020204" pitchFamily="34" charset="0"/>
              </a:rPr>
              <a:t>Video su/di Edgar Morin</a:t>
            </a:r>
          </a:p>
          <a:p>
            <a:pPr marL="0" indent="0">
              <a:buNone/>
            </a:pPr>
            <a:r>
              <a:rPr lang="it-IT" sz="2600" noProof="0" dirty="0">
                <a:solidFill>
                  <a:srgbClr val="474747"/>
                </a:solidFill>
                <a:latin typeface="Arial" panose="020B0604020202020204" pitchFamily="34" charset="0"/>
                <a:hlinkClick r:id="rId5"/>
              </a:rPr>
              <a:t>https://www.youtube.com/watch?v=NbFzRRmpkrY</a:t>
            </a:r>
            <a:r>
              <a:rPr lang="it-IT" sz="2600" noProof="0" dirty="0">
                <a:solidFill>
                  <a:srgbClr val="474747"/>
                </a:solidFill>
                <a:latin typeface="Arial" panose="020B0604020202020204" pitchFamily="34" charset="0"/>
              </a:rPr>
              <a:t>    intervista al prof. Italo Fiorin</a:t>
            </a:r>
          </a:p>
          <a:p>
            <a:pPr marL="0" indent="0">
              <a:buNone/>
            </a:pPr>
            <a:r>
              <a:rPr lang="it-IT" sz="2600" noProof="0" dirty="0">
                <a:solidFill>
                  <a:srgbClr val="474747"/>
                </a:solidFill>
                <a:latin typeface="Arial" panose="020B0604020202020204" pitchFamily="34" charset="0"/>
                <a:hlinkClick r:id="rId6"/>
              </a:rPr>
              <a:t>https://www.youtube.com/watch?v=qw_V7E9_z6Y</a:t>
            </a:r>
            <a:r>
              <a:rPr lang="it-IT" sz="2600" noProof="0" dirty="0">
                <a:solidFill>
                  <a:srgbClr val="474747"/>
                </a:solidFill>
                <a:latin typeface="Arial" panose="020B0604020202020204" pitchFamily="34" charset="0"/>
              </a:rPr>
              <a:t>    </a:t>
            </a:r>
            <a:r>
              <a:rPr lang="it-IT" sz="2600" b="1" i="0" dirty="0">
                <a:solidFill>
                  <a:srgbClr val="0F0F0F"/>
                </a:solidFill>
                <a:effectLst/>
                <a:latin typeface="Roboto" panose="02000000000000000000" pitchFamily="2" charset="0"/>
              </a:rPr>
              <a:t> </a:t>
            </a:r>
            <a:r>
              <a:rPr lang="it-IT" sz="2600" dirty="0">
                <a:solidFill>
                  <a:srgbClr val="474747"/>
                </a:solidFill>
                <a:latin typeface="Arial" panose="020B0604020202020204" pitchFamily="34" charset="0"/>
              </a:rPr>
              <a:t>Lectio Magistralis di E. Morin - Università di Macerata [umanesimo planetario]</a:t>
            </a:r>
            <a:endParaRPr lang="it-IT" sz="2600" noProof="0" dirty="0">
              <a:solidFill>
                <a:srgbClr val="474747"/>
              </a:solidFill>
              <a:latin typeface="Arial" panose="020B0604020202020204" pitchFamily="34" charset="0"/>
            </a:endParaRPr>
          </a:p>
          <a:p>
            <a:pPr marL="0" indent="0">
              <a:buNone/>
            </a:pPr>
            <a:r>
              <a:rPr lang="it-IT" sz="2600" noProof="0" dirty="0">
                <a:solidFill>
                  <a:srgbClr val="474747"/>
                </a:solidFill>
                <a:latin typeface="Arial" panose="020B0604020202020204" pitchFamily="34" charset="0"/>
                <a:hlinkClick r:id="rId7"/>
              </a:rPr>
              <a:t>https://www.youtube.com/watch?v=VwXLBq9vtsE</a:t>
            </a:r>
            <a:r>
              <a:rPr lang="it-IT" sz="2600" noProof="0" dirty="0">
                <a:solidFill>
                  <a:srgbClr val="474747"/>
                </a:solidFill>
                <a:latin typeface="Arial" panose="020B0604020202020204" pitchFamily="34" charset="0"/>
              </a:rPr>
              <a:t>  Conferenza di E. Morin - IULM 2021</a:t>
            </a:r>
          </a:p>
          <a:p>
            <a:pPr marL="0" indent="0">
              <a:buNone/>
            </a:pPr>
            <a:endParaRPr lang="it-IT" sz="3400" noProof="0" dirty="0">
              <a:solidFill>
                <a:srgbClr val="474747"/>
              </a:solidFill>
              <a:latin typeface="Arial" panose="020B0604020202020204" pitchFamily="34" charset="0"/>
            </a:endParaRPr>
          </a:p>
        </p:txBody>
      </p:sp>
      <p:sp>
        <p:nvSpPr>
          <p:cNvPr id="4" name="Segnaposto numero diapositiva 3">
            <a:extLst>
              <a:ext uri="{FF2B5EF4-FFF2-40B4-BE49-F238E27FC236}">
                <a16:creationId xmlns:a16="http://schemas.microsoft.com/office/drawing/2014/main" id="{D50BA1C0-EF74-D145-B260-3BC9410841DA}"/>
              </a:ext>
            </a:extLst>
          </p:cNvPr>
          <p:cNvSpPr>
            <a:spLocks noGrp="1"/>
          </p:cNvSpPr>
          <p:nvPr>
            <p:ph type="sldNum" sz="quarter" idx="12"/>
          </p:nvPr>
        </p:nvSpPr>
        <p:spPr/>
        <p:txBody>
          <a:bodyPr/>
          <a:lstStyle/>
          <a:p>
            <a:fld id="{5916F6E4-6F12-4E2D-AB8B-C203F07B6A9D}" type="slidenum">
              <a:rPr lang="it-IT" noProof="0" smtClean="0"/>
              <a:t>35</a:t>
            </a:fld>
            <a:endParaRPr lang="it-IT" noProof="0" dirty="0"/>
          </a:p>
        </p:txBody>
      </p:sp>
      <p:pic>
        <p:nvPicPr>
          <p:cNvPr id="1026" name="Picture 2">
            <a:hlinkClick r:id="rId8"/>
            <a:extLst>
              <a:ext uri="{FF2B5EF4-FFF2-40B4-BE49-F238E27FC236}">
                <a16:creationId xmlns:a16="http://schemas.microsoft.com/office/drawing/2014/main" id="{5A2E0C46-AB26-A122-E576-0DBD8FD9BB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50" y="-298450"/>
            <a:ext cx="266700" cy="26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292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3FE980-CAB4-ACF3-F643-E48D69E37A57}"/>
              </a:ext>
            </a:extLst>
          </p:cNvPr>
          <p:cNvSpPr>
            <a:spLocks noGrp="1"/>
          </p:cNvSpPr>
          <p:nvPr>
            <p:ph type="title"/>
          </p:nvPr>
        </p:nvSpPr>
        <p:spPr>
          <a:xfrm>
            <a:off x="391884" y="1"/>
            <a:ext cx="12090740" cy="1247610"/>
          </a:xfrm>
        </p:spPr>
        <p:txBody>
          <a:bodyPr>
            <a:normAutofit fontScale="90000"/>
          </a:bodyPr>
          <a:lstStyle/>
          <a:p>
            <a:r>
              <a:rPr lang="it-IT" b="1" i="0" noProof="0" dirty="0">
                <a:solidFill>
                  <a:srgbClr val="231F20"/>
                </a:solidFill>
                <a:effectLst/>
                <a:latin typeface="Manrope"/>
              </a:rPr>
              <a:t>Festival di Fez della Musica Sacra Mondiale (Marocco)</a:t>
            </a:r>
            <a:r>
              <a:rPr lang="it-IT" noProof="0" dirty="0"/>
              <a:t>    </a:t>
            </a:r>
            <a:r>
              <a:rPr lang="it-IT" sz="3100" dirty="0"/>
              <a:t>giugno</a:t>
            </a:r>
            <a:r>
              <a:rPr lang="it-IT" sz="3100" noProof="0" dirty="0"/>
              <a:t> 2018 </a:t>
            </a:r>
            <a:endParaRPr lang="it-IT" noProof="0" dirty="0"/>
          </a:p>
        </p:txBody>
      </p:sp>
      <p:pic>
        <p:nvPicPr>
          <p:cNvPr id="4" name="Segnaposto contenuto 3">
            <a:extLst>
              <a:ext uri="{FF2B5EF4-FFF2-40B4-BE49-F238E27FC236}">
                <a16:creationId xmlns:a16="http://schemas.microsoft.com/office/drawing/2014/main" id="{D74510E2-515C-BD1A-FFA8-024419A302D8}"/>
              </a:ext>
            </a:extLst>
          </p:cNvPr>
          <p:cNvPicPr>
            <a:picLocks noGrp="1" noChangeAspect="1"/>
          </p:cNvPicPr>
          <p:nvPr>
            <p:ph idx="1"/>
          </p:nvPr>
        </p:nvPicPr>
        <p:blipFill>
          <a:blip r:embed="rId2"/>
          <a:stretch>
            <a:fillRect/>
          </a:stretch>
        </p:blipFill>
        <p:spPr>
          <a:xfrm>
            <a:off x="4384036" y="1626311"/>
            <a:ext cx="7718895" cy="4351338"/>
          </a:xfrm>
          <a:prstGeom prst="rect">
            <a:avLst/>
          </a:prstGeom>
        </p:spPr>
      </p:pic>
      <p:sp>
        <p:nvSpPr>
          <p:cNvPr id="3" name="Segnaposto numero diapositiva 2">
            <a:extLst>
              <a:ext uri="{FF2B5EF4-FFF2-40B4-BE49-F238E27FC236}">
                <a16:creationId xmlns:a16="http://schemas.microsoft.com/office/drawing/2014/main" id="{DA2963E9-42D8-261C-FA07-52E459D83168}"/>
              </a:ext>
            </a:extLst>
          </p:cNvPr>
          <p:cNvSpPr>
            <a:spLocks noGrp="1"/>
          </p:cNvSpPr>
          <p:nvPr>
            <p:ph type="sldNum" sz="quarter" idx="12"/>
          </p:nvPr>
        </p:nvSpPr>
        <p:spPr/>
        <p:txBody>
          <a:bodyPr/>
          <a:lstStyle/>
          <a:p>
            <a:fld id="{5916F6E4-6F12-4E2D-AB8B-C203F07B6A9D}" type="slidenum">
              <a:rPr lang="it-IT" noProof="0" smtClean="0"/>
              <a:t>4</a:t>
            </a:fld>
            <a:endParaRPr lang="it-IT" noProof="0" dirty="0"/>
          </a:p>
        </p:txBody>
      </p:sp>
      <p:pic>
        <p:nvPicPr>
          <p:cNvPr id="5" name="Immagine 4">
            <a:extLst>
              <a:ext uri="{FF2B5EF4-FFF2-40B4-BE49-F238E27FC236}">
                <a16:creationId xmlns:a16="http://schemas.microsoft.com/office/drawing/2014/main" id="{CE841AFB-8E34-CDD0-52F3-7289E79EB3E0}"/>
              </a:ext>
            </a:extLst>
          </p:cNvPr>
          <p:cNvPicPr>
            <a:picLocks noChangeAspect="1"/>
          </p:cNvPicPr>
          <p:nvPr/>
        </p:nvPicPr>
        <p:blipFill>
          <a:blip r:embed="rId3"/>
          <a:srcRect b="23711"/>
          <a:stretch/>
        </p:blipFill>
        <p:spPr>
          <a:xfrm>
            <a:off x="391883" y="1328248"/>
            <a:ext cx="3866029" cy="5231880"/>
          </a:xfrm>
          <a:prstGeom prst="rect">
            <a:avLst/>
          </a:prstGeom>
        </p:spPr>
      </p:pic>
    </p:spTree>
    <p:extLst>
      <p:ext uri="{BB962C8B-B14F-4D97-AF65-F5344CB8AC3E}">
        <p14:creationId xmlns:p14="http://schemas.microsoft.com/office/powerpoint/2010/main" val="1578100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E62CBC0-BB81-9C68-F54E-66B328656178}"/>
              </a:ext>
            </a:extLst>
          </p:cNvPr>
          <p:cNvPicPr>
            <a:picLocks noChangeAspect="1"/>
          </p:cNvPicPr>
          <p:nvPr/>
        </p:nvPicPr>
        <p:blipFill>
          <a:blip r:embed="rId2"/>
          <a:stretch>
            <a:fillRect/>
          </a:stretch>
        </p:blipFill>
        <p:spPr>
          <a:xfrm>
            <a:off x="1080856" y="1222254"/>
            <a:ext cx="10030288" cy="5635746"/>
          </a:xfrm>
          <a:prstGeom prst="rect">
            <a:avLst/>
          </a:prstGeom>
        </p:spPr>
      </p:pic>
      <p:sp>
        <p:nvSpPr>
          <p:cNvPr id="2" name="Titolo 1">
            <a:extLst>
              <a:ext uri="{FF2B5EF4-FFF2-40B4-BE49-F238E27FC236}">
                <a16:creationId xmlns:a16="http://schemas.microsoft.com/office/drawing/2014/main" id="{09C35DA7-DBD8-5D49-6087-852E08A3A622}"/>
              </a:ext>
            </a:extLst>
          </p:cNvPr>
          <p:cNvSpPr>
            <a:spLocks noGrp="1"/>
          </p:cNvSpPr>
          <p:nvPr>
            <p:ph type="ctrTitle"/>
          </p:nvPr>
        </p:nvSpPr>
        <p:spPr>
          <a:xfrm>
            <a:off x="127592" y="90435"/>
            <a:ext cx="11990720" cy="717639"/>
          </a:xfrm>
        </p:spPr>
        <p:txBody>
          <a:bodyPr>
            <a:normAutofit/>
          </a:bodyPr>
          <a:lstStyle/>
          <a:p>
            <a:r>
              <a:rPr lang="it-IT" sz="4000" noProof="0" dirty="0"/>
              <a:t>I cento anni di Edgar Morin</a:t>
            </a:r>
            <a:endParaRPr lang="it-IT" noProof="0" dirty="0"/>
          </a:p>
        </p:txBody>
      </p:sp>
      <p:sp>
        <p:nvSpPr>
          <p:cNvPr id="5" name="Segnaposto numero diapositiva 4">
            <a:extLst>
              <a:ext uri="{FF2B5EF4-FFF2-40B4-BE49-F238E27FC236}">
                <a16:creationId xmlns:a16="http://schemas.microsoft.com/office/drawing/2014/main" id="{B3A7D3DA-286B-10EE-3FD9-3FDFF95B7A22}"/>
              </a:ext>
            </a:extLst>
          </p:cNvPr>
          <p:cNvSpPr>
            <a:spLocks noGrp="1"/>
          </p:cNvSpPr>
          <p:nvPr>
            <p:ph type="sldNum" sz="quarter" idx="12"/>
          </p:nvPr>
        </p:nvSpPr>
        <p:spPr/>
        <p:txBody>
          <a:bodyPr/>
          <a:lstStyle/>
          <a:p>
            <a:fld id="{5916F6E4-6F12-4E2D-AB8B-C203F07B6A9D}" type="slidenum">
              <a:rPr lang="it-IT" noProof="0" smtClean="0"/>
              <a:t>5</a:t>
            </a:fld>
            <a:endParaRPr lang="it-IT" noProof="0" dirty="0"/>
          </a:p>
        </p:txBody>
      </p:sp>
    </p:spTree>
    <p:extLst>
      <p:ext uri="{BB962C8B-B14F-4D97-AF65-F5344CB8AC3E}">
        <p14:creationId xmlns:p14="http://schemas.microsoft.com/office/powerpoint/2010/main" val="771315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8BE163E-3207-68CB-919A-1869553AC121}"/>
              </a:ext>
            </a:extLst>
          </p:cNvPr>
          <p:cNvPicPr>
            <a:picLocks noChangeAspect="1"/>
          </p:cNvPicPr>
          <p:nvPr/>
        </p:nvPicPr>
        <p:blipFill>
          <a:blip r:embed="rId2"/>
          <a:stretch>
            <a:fillRect/>
          </a:stretch>
        </p:blipFill>
        <p:spPr>
          <a:xfrm>
            <a:off x="4396040" y="628859"/>
            <a:ext cx="7730398" cy="6212362"/>
          </a:xfrm>
          <a:prstGeom prst="rect">
            <a:avLst/>
          </a:prstGeom>
        </p:spPr>
      </p:pic>
      <p:sp>
        <p:nvSpPr>
          <p:cNvPr id="2" name="Titolo 1">
            <a:extLst>
              <a:ext uri="{FF2B5EF4-FFF2-40B4-BE49-F238E27FC236}">
                <a16:creationId xmlns:a16="http://schemas.microsoft.com/office/drawing/2014/main" id="{F54620C0-A025-BC86-CB4F-01E739F8D15C}"/>
              </a:ext>
            </a:extLst>
          </p:cNvPr>
          <p:cNvSpPr>
            <a:spLocks noGrp="1"/>
          </p:cNvSpPr>
          <p:nvPr>
            <p:ph type="title"/>
          </p:nvPr>
        </p:nvSpPr>
        <p:spPr>
          <a:xfrm>
            <a:off x="389718" y="372588"/>
            <a:ext cx="11059886" cy="1060419"/>
          </a:xfrm>
        </p:spPr>
        <p:txBody>
          <a:bodyPr>
            <a:normAutofit fontScale="90000"/>
          </a:bodyPr>
          <a:lstStyle/>
          <a:p>
            <a:r>
              <a:rPr lang="it-IT" noProof="0" dirty="0">
                <a:solidFill>
                  <a:schemeClr val="accent5">
                    <a:lumMod val="75000"/>
                  </a:schemeClr>
                </a:solidFill>
              </a:rPr>
              <a:t>Vidal et </a:t>
            </a:r>
            <a:r>
              <a:rPr lang="it-IT" noProof="0" dirty="0" err="1">
                <a:solidFill>
                  <a:schemeClr val="accent5">
                    <a:lumMod val="75000"/>
                  </a:schemeClr>
                </a:solidFill>
              </a:rPr>
              <a:t>les</a:t>
            </a:r>
            <a:r>
              <a:rPr lang="it-IT" noProof="0" dirty="0">
                <a:solidFill>
                  <a:schemeClr val="accent5">
                    <a:lumMod val="75000"/>
                  </a:schemeClr>
                </a:solidFill>
              </a:rPr>
              <a:t> </a:t>
            </a:r>
            <a:r>
              <a:rPr lang="it-IT" noProof="0" dirty="0" err="1">
                <a:solidFill>
                  <a:schemeClr val="accent5">
                    <a:lumMod val="75000"/>
                  </a:schemeClr>
                </a:solidFill>
              </a:rPr>
              <a:t>siens</a:t>
            </a:r>
            <a:r>
              <a:rPr lang="it-IT" noProof="0" dirty="0">
                <a:solidFill>
                  <a:schemeClr val="accent5">
                    <a:lumMod val="75000"/>
                  </a:schemeClr>
                </a:solidFill>
              </a:rPr>
              <a:t>  </a:t>
            </a:r>
            <a:r>
              <a:rPr lang="it-IT" sz="3100" noProof="0" dirty="0">
                <a:solidFill>
                  <a:schemeClr val="accent5">
                    <a:lumMod val="75000"/>
                  </a:schemeClr>
                </a:solidFill>
              </a:rPr>
              <a:t>1989</a:t>
            </a:r>
            <a:r>
              <a:rPr lang="it-IT" sz="4000" noProof="0" dirty="0">
                <a:solidFill>
                  <a:schemeClr val="accent5">
                    <a:lumMod val="75000"/>
                  </a:schemeClr>
                </a:solidFill>
              </a:rPr>
              <a:t>   </a:t>
            </a:r>
            <a:r>
              <a:rPr lang="it-IT" sz="3100" b="1" noProof="0" dirty="0"/>
              <a:t>Biografia del padre</a:t>
            </a:r>
            <a:r>
              <a:rPr lang="it-IT" sz="3100" noProof="0" dirty="0"/>
              <a:t>, Vidal </a:t>
            </a:r>
            <a:r>
              <a:rPr lang="it-IT" sz="3100" noProof="0" dirty="0" err="1"/>
              <a:t>Nahoum</a:t>
            </a:r>
            <a:r>
              <a:rPr lang="it-IT" sz="3100" noProof="0" dirty="0"/>
              <a:t> che muore nel 1984 e delle origini della sua famiglia</a:t>
            </a:r>
            <a:endParaRPr lang="it-IT" noProof="0" dirty="0">
              <a:solidFill>
                <a:schemeClr val="accent5">
                  <a:lumMod val="60000"/>
                  <a:lumOff val="40000"/>
                </a:schemeClr>
              </a:solidFill>
            </a:endParaRPr>
          </a:p>
        </p:txBody>
      </p:sp>
      <p:sp>
        <p:nvSpPr>
          <p:cNvPr id="3" name="Segnaposto contenuto 2">
            <a:extLst>
              <a:ext uri="{FF2B5EF4-FFF2-40B4-BE49-F238E27FC236}">
                <a16:creationId xmlns:a16="http://schemas.microsoft.com/office/drawing/2014/main" id="{DE41B3D8-4EA6-F192-36EB-7FB4842F31AD}"/>
              </a:ext>
            </a:extLst>
          </p:cNvPr>
          <p:cNvSpPr>
            <a:spLocks noGrp="1"/>
          </p:cNvSpPr>
          <p:nvPr>
            <p:ph idx="1"/>
          </p:nvPr>
        </p:nvSpPr>
        <p:spPr>
          <a:xfrm>
            <a:off x="389718" y="1689278"/>
            <a:ext cx="4476196" cy="5168722"/>
          </a:xfrm>
        </p:spPr>
        <p:txBody>
          <a:bodyPr>
            <a:normAutofit fontScale="92500"/>
          </a:bodyPr>
          <a:lstStyle/>
          <a:p>
            <a:pPr marL="0" indent="0">
              <a:buNone/>
            </a:pPr>
            <a:r>
              <a:rPr lang="it-IT" noProof="0" dirty="0"/>
              <a:t>Vasto affresco. Contestualizzazione dal 1492 quando Isabella di Castiglia caccia gli ebrei dalla Spagna. </a:t>
            </a:r>
          </a:p>
          <a:p>
            <a:pPr marL="0" indent="0">
              <a:buNone/>
            </a:pPr>
            <a:r>
              <a:rPr lang="it-IT" noProof="0" dirty="0"/>
              <a:t>Esodo a Livorno </a:t>
            </a:r>
            <a:r>
              <a:rPr lang="it-IT" sz="2400" noProof="0" dirty="0"/>
              <a:t>(famiglia della moglie) </a:t>
            </a:r>
            <a:r>
              <a:rPr lang="it-IT" dirty="0"/>
              <a:t>e a </a:t>
            </a:r>
            <a:r>
              <a:rPr lang="it-IT" noProof="0" dirty="0"/>
              <a:t>Salonicco </a:t>
            </a:r>
            <a:r>
              <a:rPr lang="it-IT" sz="2400" dirty="0"/>
              <a:t>(famiglia di Vidal). L</a:t>
            </a:r>
            <a:r>
              <a:rPr lang="it-IT" noProof="0" dirty="0" err="1"/>
              <a:t>aicizzazione</a:t>
            </a:r>
            <a:r>
              <a:rPr lang="it-IT" noProof="0" dirty="0"/>
              <a:t> e forte influsso della cultura francese.</a:t>
            </a:r>
          </a:p>
          <a:p>
            <a:pPr marL="0" indent="0">
              <a:buNone/>
            </a:pPr>
            <a:r>
              <a:rPr lang="it-IT" dirty="0"/>
              <a:t>Trasferimento a Parigi a seguito della </a:t>
            </a:r>
            <a:r>
              <a:rPr lang="it-IT" dirty="0" err="1"/>
              <a:t>I</a:t>
            </a:r>
            <a:r>
              <a:rPr lang="it-IT" baseline="30000" dirty="0" err="1"/>
              <a:t>a</a:t>
            </a:r>
            <a:r>
              <a:rPr lang="it-IT" baseline="30000" dirty="0"/>
              <a:t> </a:t>
            </a:r>
            <a:r>
              <a:rPr lang="it-IT" dirty="0"/>
              <a:t>guerra mondiale. </a:t>
            </a:r>
            <a:r>
              <a:rPr lang="it-IT" sz="2400" dirty="0"/>
              <a:t>Quartiere del Sentier</a:t>
            </a:r>
          </a:p>
        </p:txBody>
      </p:sp>
      <p:sp>
        <p:nvSpPr>
          <p:cNvPr id="4" name="Segnaposto numero diapositiva 3">
            <a:extLst>
              <a:ext uri="{FF2B5EF4-FFF2-40B4-BE49-F238E27FC236}">
                <a16:creationId xmlns:a16="http://schemas.microsoft.com/office/drawing/2014/main" id="{A2F59626-7BF3-0303-422B-5C72F45D88AC}"/>
              </a:ext>
            </a:extLst>
          </p:cNvPr>
          <p:cNvSpPr>
            <a:spLocks noGrp="1"/>
          </p:cNvSpPr>
          <p:nvPr>
            <p:ph type="sldNum" sz="quarter" idx="12"/>
          </p:nvPr>
        </p:nvSpPr>
        <p:spPr/>
        <p:txBody>
          <a:bodyPr/>
          <a:lstStyle/>
          <a:p>
            <a:fld id="{5916F6E4-6F12-4E2D-AB8B-C203F07B6A9D}" type="slidenum">
              <a:rPr lang="it-IT" noProof="0" smtClean="0"/>
              <a:t>6</a:t>
            </a:fld>
            <a:endParaRPr lang="it-IT" noProof="0" dirty="0"/>
          </a:p>
        </p:txBody>
      </p:sp>
    </p:spTree>
    <p:extLst>
      <p:ext uri="{BB962C8B-B14F-4D97-AF65-F5344CB8AC3E}">
        <p14:creationId xmlns:p14="http://schemas.microsoft.com/office/powerpoint/2010/main" val="705724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9646B6-B12C-1A97-3AAD-D461AC7BA815}"/>
              </a:ext>
            </a:extLst>
          </p:cNvPr>
          <p:cNvSpPr>
            <a:spLocks noGrp="1"/>
          </p:cNvSpPr>
          <p:nvPr>
            <p:ph type="title"/>
          </p:nvPr>
        </p:nvSpPr>
        <p:spPr/>
        <p:txBody>
          <a:bodyPr/>
          <a:lstStyle/>
          <a:p>
            <a:endParaRPr lang="it-IT" noProof="0" dirty="0"/>
          </a:p>
        </p:txBody>
      </p:sp>
      <p:pic>
        <p:nvPicPr>
          <p:cNvPr id="6" name="Segnaposto contenuto 5">
            <a:extLst>
              <a:ext uri="{FF2B5EF4-FFF2-40B4-BE49-F238E27FC236}">
                <a16:creationId xmlns:a16="http://schemas.microsoft.com/office/drawing/2014/main" id="{8F99981C-176A-D35C-B741-64DD23EAEB25}"/>
              </a:ext>
            </a:extLst>
          </p:cNvPr>
          <p:cNvPicPr>
            <a:picLocks noGrp="1" noChangeAspect="1"/>
          </p:cNvPicPr>
          <p:nvPr>
            <p:ph idx="1"/>
          </p:nvPr>
        </p:nvPicPr>
        <p:blipFill>
          <a:blip r:embed="rId2"/>
          <a:srcRect r="23136"/>
          <a:stretch/>
        </p:blipFill>
        <p:spPr>
          <a:xfrm>
            <a:off x="838200" y="-908583"/>
            <a:ext cx="10515600" cy="7766583"/>
          </a:xfrm>
        </p:spPr>
      </p:pic>
      <p:sp>
        <p:nvSpPr>
          <p:cNvPr id="4" name="Segnaposto numero diapositiva 3">
            <a:extLst>
              <a:ext uri="{FF2B5EF4-FFF2-40B4-BE49-F238E27FC236}">
                <a16:creationId xmlns:a16="http://schemas.microsoft.com/office/drawing/2014/main" id="{0DD87D3F-CB54-6B1C-D0A7-5AE6578A8EAF}"/>
              </a:ext>
            </a:extLst>
          </p:cNvPr>
          <p:cNvSpPr>
            <a:spLocks noGrp="1"/>
          </p:cNvSpPr>
          <p:nvPr>
            <p:ph type="sldNum" sz="quarter" idx="12"/>
          </p:nvPr>
        </p:nvSpPr>
        <p:spPr/>
        <p:txBody>
          <a:bodyPr/>
          <a:lstStyle/>
          <a:p>
            <a:fld id="{5916F6E4-6F12-4E2D-AB8B-C203F07B6A9D}" type="slidenum">
              <a:rPr lang="it-IT" noProof="0" smtClean="0"/>
              <a:t>7</a:t>
            </a:fld>
            <a:endParaRPr lang="it-IT" noProof="0" dirty="0"/>
          </a:p>
        </p:txBody>
      </p:sp>
      <p:sp>
        <p:nvSpPr>
          <p:cNvPr id="3" name="CasellaDiTesto 2">
            <a:extLst>
              <a:ext uri="{FF2B5EF4-FFF2-40B4-BE49-F238E27FC236}">
                <a16:creationId xmlns:a16="http://schemas.microsoft.com/office/drawing/2014/main" id="{DECC272F-9448-9738-4BAC-F5C57CCA72D4}"/>
              </a:ext>
            </a:extLst>
          </p:cNvPr>
          <p:cNvSpPr txBox="1"/>
          <p:nvPr/>
        </p:nvSpPr>
        <p:spPr>
          <a:xfrm>
            <a:off x="6096000" y="1690688"/>
            <a:ext cx="2514600" cy="646331"/>
          </a:xfrm>
          <a:prstGeom prst="rect">
            <a:avLst/>
          </a:prstGeom>
          <a:solidFill>
            <a:srgbClr val="FFC000"/>
          </a:solidFill>
        </p:spPr>
        <p:txBody>
          <a:bodyPr wrap="square" rtlCol="0">
            <a:spAutoFit/>
          </a:bodyPr>
          <a:lstStyle/>
          <a:p>
            <a:r>
              <a:rPr lang="it-IT" b="1" dirty="0">
                <a:solidFill>
                  <a:srgbClr val="FF0000"/>
                </a:solidFill>
              </a:rPr>
              <a:t>Quartiere del Sentier residenza a Parigi</a:t>
            </a:r>
          </a:p>
        </p:txBody>
      </p:sp>
    </p:spTree>
    <p:extLst>
      <p:ext uri="{BB962C8B-B14F-4D97-AF65-F5344CB8AC3E}">
        <p14:creationId xmlns:p14="http://schemas.microsoft.com/office/powerpoint/2010/main" val="2959015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BEE940-405F-0509-351F-B11F68B4D010}"/>
              </a:ext>
            </a:extLst>
          </p:cNvPr>
          <p:cNvSpPr>
            <a:spLocks noGrp="1"/>
          </p:cNvSpPr>
          <p:nvPr>
            <p:ph type="title"/>
          </p:nvPr>
        </p:nvSpPr>
        <p:spPr>
          <a:xfrm>
            <a:off x="761800" y="900900"/>
            <a:ext cx="7017226" cy="1835426"/>
          </a:xfrm>
        </p:spPr>
        <p:txBody>
          <a:bodyPr anchor="ctr">
            <a:normAutofit fontScale="90000"/>
          </a:bodyPr>
          <a:lstStyle/>
          <a:p>
            <a:br>
              <a:rPr lang="it-IT" sz="3700" noProof="0" dirty="0"/>
            </a:br>
            <a:r>
              <a:rPr lang="it-IT" sz="4000" noProof="0" dirty="0" err="1"/>
              <a:t>L'an</a:t>
            </a:r>
            <a:r>
              <a:rPr lang="it-IT" sz="4000" noProof="0" dirty="0"/>
              <a:t> </a:t>
            </a:r>
            <a:r>
              <a:rPr lang="it-IT" sz="4000" noProof="0" dirty="0" err="1"/>
              <a:t>zéro</a:t>
            </a:r>
            <a:r>
              <a:rPr lang="it-IT" sz="4000" noProof="0" dirty="0"/>
              <a:t> de l'</a:t>
            </a:r>
            <a:r>
              <a:rPr lang="it-IT" sz="4000" noProof="0" dirty="0" err="1"/>
              <a:t>Allemagne</a:t>
            </a:r>
            <a:r>
              <a:rPr lang="it-IT" sz="2800" noProof="0" dirty="0"/>
              <a:t> </a:t>
            </a:r>
            <a:r>
              <a:rPr lang="it-IT" sz="2300" dirty="0"/>
              <a:t>1945</a:t>
            </a:r>
            <a:br>
              <a:rPr lang="it-IT" sz="2800" noProof="0" dirty="0"/>
            </a:br>
            <a:r>
              <a:rPr lang="it-IT" sz="2000" b="1" noProof="0" dirty="0"/>
              <a:t>(solo da collezionista  350€)</a:t>
            </a:r>
            <a:br>
              <a:rPr lang="it-IT" sz="2000" b="1" noProof="0" dirty="0"/>
            </a:br>
            <a:br>
              <a:rPr lang="it-IT" sz="2000" b="1" noProof="0" dirty="0"/>
            </a:br>
            <a:r>
              <a:rPr lang="it-IT" sz="2000" b="1" noProof="0" dirty="0"/>
              <a:t>Inchiesta sociologica sulla Germania dell’immediato dopoguerra.</a:t>
            </a:r>
            <a:br>
              <a:rPr lang="it-IT" sz="2000" b="1" noProof="0" dirty="0"/>
            </a:br>
            <a:r>
              <a:rPr lang="it-IT" sz="2000" b="1" noProof="0" dirty="0"/>
              <a:t>«Ho detestato i nazisti, non ho mai odiato i tedeschi»</a:t>
            </a:r>
            <a:br>
              <a:rPr lang="it-IT" sz="2000" noProof="0" dirty="0"/>
            </a:br>
            <a:br>
              <a:rPr lang="it-IT" sz="2000" noProof="0" dirty="0"/>
            </a:br>
            <a:endParaRPr lang="it-IT" sz="3700" noProof="0" dirty="0"/>
          </a:p>
        </p:txBody>
      </p:sp>
      <p:sp>
        <p:nvSpPr>
          <p:cNvPr id="3" name="Segnaposto contenuto 2">
            <a:extLst>
              <a:ext uri="{FF2B5EF4-FFF2-40B4-BE49-F238E27FC236}">
                <a16:creationId xmlns:a16="http://schemas.microsoft.com/office/drawing/2014/main" id="{A608D3F7-01D1-732F-CC82-B84E4DA4C194}"/>
              </a:ext>
            </a:extLst>
          </p:cNvPr>
          <p:cNvSpPr>
            <a:spLocks noGrp="1"/>
          </p:cNvSpPr>
          <p:nvPr>
            <p:ph idx="1"/>
          </p:nvPr>
        </p:nvSpPr>
        <p:spPr>
          <a:xfrm>
            <a:off x="465306" y="4908944"/>
            <a:ext cx="9222704" cy="1629968"/>
          </a:xfrm>
        </p:spPr>
        <p:txBody>
          <a:bodyPr anchor="ctr">
            <a:normAutofit/>
          </a:bodyPr>
          <a:lstStyle/>
          <a:p>
            <a:pPr marL="0" indent="0">
              <a:buNone/>
            </a:pPr>
            <a:r>
              <a:rPr lang="it-IT" sz="1800" dirty="0"/>
              <a:t>Roberto Rossellini gli chiede di poter usare il suo titolo per il suo film:  </a:t>
            </a:r>
            <a:endParaRPr lang="it-IT" sz="1800" b="0" i="1" noProof="0" dirty="0">
              <a:solidFill>
                <a:srgbClr val="202122"/>
              </a:solidFill>
              <a:effectLst/>
            </a:endParaRPr>
          </a:p>
          <a:p>
            <a:pPr marL="0" indent="0">
              <a:buNone/>
            </a:pPr>
            <a:r>
              <a:rPr lang="it-IT" sz="1800" b="0" i="1" noProof="0" dirty="0">
                <a:solidFill>
                  <a:srgbClr val="202122"/>
                </a:solidFill>
                <a:effectLst/>
              </a:rPr>
              <a:t>Germania anno zero</a:t>
            </a:r>
            <a:r>
              <a:rPr lang="it-IT" sz="1800" b="0" i="0" noProof="0" dirty="0">
                <a:solidFill>
                  <a:srgbClr val="202122"/>
                </a:solidFill>
                <a:effectLst/>
              </a:rPr>
              <a:t>   </a:t>
            </a:r>
            <a:r>
              <a:rPr lang="it-IT" sz="1600" dirty="0">
                <a:latin typeface="+mj-lt"/>
                <a:ea typeface="+mj-ea"/>
                <a:cs typeface="+mj-cs"/>
              </a:rPr>
              <a:t>1948</a:t>
            </a:r>
            <a:r>
              <a:rPr lang="it-IT" sz="1800" b="0" i="0" noProof="0" dirty="0">
                <a:solidFill>
                  <a:srgbClr val="202122"/>
                </a:solidFill>
                <a:effectLst/>
              </a:rPr>
              <a:t> </a:t>
            </a:r>
            <a:endParaRPr lang="it-IT" sz="1800" noProof="0" dirty="0">
              <a:hlinkClick r:id="rId2"/>
            </a:endParaRPr>
          </a:p>
          <a:p>
            <a:pPr marL="0" indent="0">
              <a:buNone/>
            </a:pPr>
            <a:endParaRPr lang="it-IT" sz="1800" dirty="0">
              <a:hlinkClick r:id="rId2"/>
            </a:endParaRPr>
          </a:p>
          <a:p>
            <a:pPr marL="0" indent="0">
              <a:buNone/>
            </a:pPr>
            <a:r>
              <a:rPr lang="it-IT" sz="1800" noProof="0" dirty="0">
                <a:hlinkClick r:id="rId2"/>
              </a:rPr>
              <a:t>Presentazione di Vieri Razzini</a:t>
            </a:r>
            <a:r>
              <a:rPr lang="it-IT" sz="1800" noProof="0" dirty="0"/>
              <a:t>  (tratti stilistici e morali analoghi tra il film e il saggio di Morin)</a:t>
            </a:r>
            <a:endParaRPr lang="it-IT" noProof="0" dirty="0"/>
          </a:p>
        </p:txBody>
      </p:sp>
      <p:sp>
        <p:nvSpPr>
          <p:cNvPr id="4" name="Segnaposto numero diapositiva 3">
            <a:extLst>
              <a:ext uri="{FF2B5EF4-FFF2-40B4-BE49-F238E27FC236}">
                <a16:creationId xmlns:a16="http://schemas.microsoft.com/office/drawing/2014/main" id="{AE5EC23B-659B-6357-AEB0-FD5E54B75A0E}"/>
              </a:ext>
            </a:extLst>
          </p:cNvPr>
          <p:cNvSpPr>
            <a:spLocks noGrp="1"/>
          </p:cNvSpPr>
          <p:nvPr>
            <p:ph type="sldNum" sz="quarter" idx="12"/>
          </p:nvPr>
        </p:nvSpPr>
        <p:spPr>
          <a:xfrm>
            <a:off x="10167869" y="6356350"/>
            <a:ext cx="1768425" cy="365125"/>
          </a:xfrm>
        </p:spPr>
        <p:txBody>
          <a:bodyPr>
            <a:normAutofit/>
          </a:bodyPr>
          <a:lstStyle/>
          <a:p>
            <a:pPr>
              <a:spcAft>
                <a:spcPts val="600"/>
              </a:spcAft>
            </a:pPr>
            <a:fld id="{5916F6E4-6F12-4E2D-AB8B-C203F07B6A9D}" type="slidenum">
              <a:rPr lang="it-IT" noProof="0" smtClean="0">
                <a:solidFill>
                  <a:srgbClr val="FFFFFF"/>
                </a:solidFill>
              </a:rPr>
              <a:pPr>
                <a:spcAft>
                  <a:spcPts val="600"/>
                </a:spcAft>
              </a:pPr>
              <a:t>8</a:t>
            </a:fld>
            <a:endParaRPr lang="it-IT" noProof="0" dirty="0">
              <a:solidFill>
                <a:srgbClr val="FFFFFF"/>
              </a:solidFill>
            </a:endParaRPr>
          </a:p>
        </p:txBody>
      </p:sp>
      <p:pic>
        <p:nvPicPr>
          <p:cNvPr id="5" name="Immagine 4">
            <a:extLst>
              <a:ext uri="{FF2B5EF4-FFF2-40B4-BE49-F238E27FC236}">
                <a16:creationId xmlns:a16="http://schemas.microsoft.com/office/drawing/2014/main" id="{8DC0FA82-F163-6C5C-E049-B26B47802227}"/>
              </a:ext>
            </a:extLst>
          </p:cNvPr>
          <p:cNvPicPr>
            <a:picLocks noChangeAspect="1"/>
          </p:cNvPicPr>
          <p:nvPr/>
        </p:nvPicPr>
        <p:blipFill>
          <a:blip r:embed="rId3"/>
          <a:stretch>
            <a:fillRect/>
          </a:stretch>
        </p:blipFill>
        <p:spPr>
          <a:xfrm>
            <a:off x="8709512" y="762001"/>
            <a:ext cx="3482488" cy="4439322"/>
          </a:xfrm>
          <a:prstGeom prst="rect">
            <a:avLst/>
          </a:prstGeom>
        </p:spPr>
      </p:pic>
    </p:spTree>
    <p:extLst>
      <p:ext uri="{BB962C8B-B14F-4D97-AF65-F5344CB8AC3E}">
        <p14:creationId xmlns:p14="http://schemas.microsoft.com/office/powerpoint/2010/main" val="724391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550323-779C-9690-1DDA-A3EC1D4E25FC}"/>
              </a:ext>
            </a:extLst>
          </p:cNvPr>
          <p:cNvSpPr>
            <a:spLocks noGrp="1"/>
          </p:cNvSpPr>
          <p:nvPr>
            <p:ph type="title"/>
          </p:nvPr>
        </p:nvSpPr>
        <p:spPr>
          <a:xfrm>
            <a:off x="838200" y="314099"/>
            <a:ext cx="10515600" cy="785358"/>
          </a:xfrm>
        </p:spPr>
        <p:txBody>
          <a:bodyPr>
            <a:normAutofit fontScale="90000"/>
          </a:bodyPr>
          <a:lstStyle/>
          <a:p>
            <a:r>
              <a:rPr lang="it-IT" noProof="0" dirty="0">
                <a:solidFill>
                  <a:schemeClr val="accent1">
                    <a:lumMod val="60000"/>
                    <a:lumOff val="40000"/>
                  </a:schemeClr>
                </a:solidFill>
              </a:rPr>
              <a:t>1951   L'</a:t>
            </a:r>
            <a:r>
              <a:rPr lang="it-IT" noProof="0" dirty="0" err="1">
                <a:solidFill>
                  <a:schemeClr val="accent1">
                    <a:lumMod val="60000"/>
                    <a:lumOff val="40000"/>
                  </a:schemeClr>
                </a:solidFill>
              </a:rPr>
              <a:t>homme</a:t>
            </a:r>
            <a:r>
              <a:rPr lang="it-IT" noProof="0" dirty="0">
                <a:solidFill>
                  <a:schemeClr val="accent1">
                    <a:lumMod val="60000"/>
                    <a:lumOff val="40000"/>
                  </a:schemeClr>
                </a:solidFill>
              </a:rPr>
              <a:t> et la </a:t>
            </a:r>
            <a:r>
              <a:rPr lang="it-IT" noProof="0" dirty="0" err="1">
                <a:solidFill>
                  <a:schemeClr val="accent1">
                    <a:lumMod val="60000"/>
                    <a:lumOff val="40000"/>
                  </a:schemeClr>
                </a:solidFill>
              </a:rPr>
              <a:t>mort</a:t>
            </a:r>
            <a:r>
              <a:rPr lang="it-IT" noProof="0" dirty="0">
                <a:solidFill>
                  <a:schemeClr val="accent1">
                    <a:lumMod val="60000"/>
                    <a:lumOff val="40000"/>
                  </a:schemeClr>
                </a:solidFill>
              </a:rPr>
              <a:t>  </a:t>
            </a:r>
            <a:r>
              <a:rPr lang="it-IT" sz="3100" noProof="0" dirty="0"/>
              <a:t>(ricerca che viene giudicata equivalente ad una tesi di dottorato e che gli apre le porte del CNRS)</a:t>
            </a:r>
            <a:endParaRPr lang="it-IT" noProof="0" dirty="0"/>
          </a:p>
        </p:txBody>
      </p:sp>
      <p:sp>
        <p:nvSpPr>
          <p:cNvPr id="3" name="Segnaposto contenuto 2">
            <a:extLst>
              <a:ext uri="{FF2B5EF4-FFF2-40B4-BE49-F238E27FC236}">
                <a16:creationId xmlns:a16="http://schemas.microsoft.com/office/drawing/2014/main" id="{D263D5DF-10C2-0DE3-11C0-CD95B38482A4}"/>
              </a:ext>
            </a:extLst>
          </p:cNvPr>
          <p:cNvSpPr>
            <a:spLocks noGrp="1"/>
          </p:cNvSpPr>
          <p:nvPr>
            <p:ph idx="1"/>
          </p:nvPr>
        </p:nvSpPr>
        <p:spPr>
          <a:xfrm>
            <a:off x="700314" y="1387212"/>
            <a:ext cx="11036300" cy="5334263"/>
          </a:xfrm>
        </p:spPr>
        <p:txBody>
          <a:bodyPr>
            <a:normAutofit/>
          </a:bodyPr>
          <a:lstStyle/>
          <a:p>
            <a:pPr marL="0" indent="0" algn="l">
              <a:buNone/>
            </a:pPr>
            <a:r>
              <a:rPr lang="it-IT" sz="3600" b="0" i="0" noProof="0" dirty="0">
                <a:solidFill>
                  <a:srgbClr val="455A64"/>
                </a:solidFill>
                <a:effectLst/>
                <a:latin typeface="Gabriola" panose="04040605051002020D02" pitchFamily="82" charset="0"/>
              </a:rPr>
              <a:t>«Come ogni essere vivente, l'uomo subisce la morte. Diversamente dagli altri esseri viventi, la nega con le sue credenze nell'aldilà.» </a:t>
            </a:r>
          </a:p>
          <a:p>
            <a:pPr marL="0" indent="0" algn="l">
              <a:buNone/>
            </a:pPr>
            <a:r>
              <a:rPr lang="it-IT" sz="3600" b="0" i="0" noProof="0" dirty="0">
                <a:solidFill>
                  <a:srgbClr val="455A64"/>
                </a:solidFill>
                <a:effectLst/>
                <a:latin typeface="Gabriola" panose="04040605051002020D02" pitchFamily="82" charset="0"/>
              </a:rPr>
              <a:t>Edgar Morin studia gli atteggiamenti fondamentali degli uomini e delle culture rispetto alla morte. Esamina l'orrore che essa suscita, il rischio che essa rappresenta, l'omicidio e i due grandi miti che la mettono in scena: quello della sopravvivenza e quello della rinascita. </a:t>
            </a:r>
          </a:p>
          <a:p>
            <a:pPr marL="0" indent="0" algn="l">
              <a:buNone/>
            </a:pPr>
            <a:r>
              <a:rPr lang="it-IT" sz="3200" noProof="0" dirty="0">
                <a:solidFill>
                  <a:srgbClr val="455A64"/>
                </a:solidFill>
                <a:latin typeface="Gabriola" panose="04040605051002020D02" pitchFamily="82" charset="0"/>
              </a:rPr>
              <a:t>Freud. "Nessuno crede alla sua propria morte. Ognuno, nel suo inconscio, è persuaso della propria immortalità/</a:t>
            </a:r>
            <a:r>
              <a:rPr lang="it-IT" sz="3200" noProof="0" dirty="0" err="1">
                <a:solidFill>
                  <a:srgbClr val="455A64"/>
                </a:solidFill>
                <a:latin typeface="Gabriola" panose="04040605051002020D02" pitchFamily="82" charset="0"/>
              </a:rPr>
              <a:t>amortalità</a:t>
            </a:r>
            <a:r>
              <a:rPr lang="it-IT" sz="3200" noProof="0" dirty="0">
                <a:solidFill>
                  <a:srgbClr val="455A64"/>
                </a:solidFill>
                <a:latin typeface="Gabriola" panose="04040605051002020D02" pitchFamily="82" charset="0"/>
              </a:rPr>
              <a:t>."</a:t>
            </a:r>
            <a:br>
              <a:rPr lang="it-IT" sz="3200" noProof="0" dirty="0">
                <a:solidFill>
                  <a:srgbClr val="455A64"/>
                </a:solidFill>
                <a:latin typeface="Gabriola" panose="04040605051002020D02" pitchFamily="82" charset="0"/>
              </a:rPr>
            </a:br>
            <a:r>
              <a:rPr lang="it-IT" sz="3200" noProof="0" dirty="0">
                <a:solidFill>
                  <a:srgbClr val="455A64"/>
                </a:solidFill>
                <a:latin typeface="Gabriola" panose="04040605051002020D02" pitchFamily="82" charset="0"/>
              </a:rPr>
              <a:t> Appropriazione dell'immortalità della specie da parte dell'individuo. La cecità animale, rispetto alla morte, non è eliminata nell'individuo. </a:t>
            </a:r>
          </a:p>
          <a:p>
            <a:pPr algn="l"/>
            <a:endParaRPr lang="it-IT" noProof="0" dirty="0">
              <a:solidFill>
                <a:srgbClr val="455A64"/>
              </a:solidFill>
              <a:latin typeface="Gabriola" panose="04040605051002020D02" pitchFamily="82" charset="0"/>
            </a:endParaRPr>
          </a:p>
          <a:p>
            <a:pPr marL="0" indent="0" algn="l">
              <a:buNone/>
            </a:pPr>
            <a:endParaRPr lang="it-IT" noProof="0" dirty="0">
              <a:solidFill>
                <a:srgbClr val="455A64"/>
              </a:solidFill>
              <a:latin typeface="Gabriola" panose="04040605051002020D02" pitchFamily="82" charset="0"/>
            </a:endParaRPr>
          </a:p>
        </p:txBody>
      </p:sp>
      <p:sp>
        <p:nvSpPr>
          <p:cNvPr id="4" name="Segnaposto numero diapositiva 3">
            <a:extLst>
              <a:ext uri="{FF2B5EF4-FFF2-40B4-BE49-F238E27FC236}">
                <a16:creationId xmlns:a16="http://schemas.microsoft.com/office/drawing/2014/main" id="{658C3839-2E31-8D2D-4C3D-148CBF78E3F1}"/>
              </a:ext>
            </a:extLst>
          </p:cNvPr>
          <p:cNvSpPr>
            <a:spLocks noGrp="1"/>
          </p:cNvSpPr>
          <p:nvPr>
            <p:ph type="sldNum" sz="quarter" idx="12"/>
          </p:nvPr>
        </p:nvSpPr>
        <p:spPr/>
        <p:txBody>
          <a:bodyPr/>
          <a:lstStyle/>
          <a:p>
            <a:fld id="{5916F6E4-6F12-4E2D-AB8B-C203F07B6A9D}" type="slidenum">
              <a:rPr lang="it-IT" noProof="0" smtClean="0"/>
              <a:t>9</a:t>
            </a:fld>
            <a:endParaRPr lang="it-IT" noProof="0" dirty="0"/>
          </a:p>
        </p:txBody>
      </p:sp>
      <p:sp>
        <p:nvSpPr>
          <p:cNvPr id="5" name="CasellaDiTesto 4">
            <a:extLst>
              <a:ext uri="{FF2B5EF4-FFF2-40B4-BE49-F238E27FC236}">
                <a16:creationId xmlns:a16="http://schemas.microsoft.com/office/drawing/2014/main" id="{BF4A0AB0-2FE4-EC03-94E2-291D78922955}"/>
              </a:ext>
            </a:extLst>
          </p:cNvPr>
          <p:cNvSpPr txBox="1"/>
          <p:nvPr/>
        </p:nvSpPr>
        <p:spPr>
          <a:xfrm>
            <a:off x="5638800" y="2654300"/>
            <a:ext cx="914400" cy="914400"/>
          </a:xfrm>
          <a:prstGeom prst="rect">
            <a:avLst/>
          </a:prstGeom>
          <a:noFill/>
        </p:spPr>
        <p:txBody>
          <a:bodyPr wrap="square" rtlCol="0">
            <a:spAutoFit/>
          </a:bodyPr>
          <a:lstStyle/>
          <a:p>
            <a:endParaRPr lang="fr-FR" dirty="0"/>
          </a:p>
        </p:txBody>
      </p:sp>
      <p:sp>
        <p:nvSpPr>
          <p:cNvPr id="6" name="CasellaDiTesto 5">
            <a:extLst>
              <a:ext uri="{FF2B5EF4-FFF2-40B4-BE49-F238E27FC236}">
                <a16:creationId xmlns:a16="http://schemas.microsoft.com/office/drawing/2014/main" id="{CB64FE67-DF66-17AB-CE99-BECC4D50E3F2}"/>
              </a:ext>
            </a:extLst>
          </p:cNvPr>
          <p:cNvSpPr txBox="1"/>
          <p:nvPr/>
        </p:nvSpPr>
        <p:spPr>
          <a:xfrm>
            <a:off x="5638800" y="2654300"/>
            <a:ext cx="914400" cy="914400"/>
          </a:xfrm>
          <a:prstGeom prst="rect">
            <a:avLst/>
          </a:prstGeom>
          <a:noFill/>
        </p:spPr>
        <p:txBody>
          <a:bodyPr wrap="square" rtlCol="0">
            <a:spAutoFit/>
          </a:bodyPr>
          <a:lstStyle/>
          <a:p>
            <a:endParaRPr lang="fr-FR" dirty="0"/>
          </a:p>
        </p:txBody>
      </p:sp>
    </p:spTree>
    <p:extLst>
      <p:ext uri="{BB962C8B-B14F-4D97-AF65-F5344CB8AC3E}">
        <p14:creationId xmlns:p14="http://schemas.microsoft.com/office/powerpoint/2010/main" val="3019421247"/>
      </p:ext>
    </p:extLst>
  </p:cSld>
  <p:clrMapOvr>
    <a:masterClrMapping/>
  </p:clrMapOvr>
</p:sld>
</file>

<file path=ppt/theme/theme1.xml><?xml version="1.0" encoding="utf-8"?>
<a:theme xmlns:a="http://schemas.openxmlformats.org/drawingml/2006/main" name="Office Theme">
  <a:themeElements>
    <a:clrScheme name="Tema di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i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TM04033919[[fn=Circuito]]</Template>
  <TotalTime>0</TotalTime>
  <Words>3828</Words>
  <Application>Microsoft Office PowerPoint</Application>
  <PresentationFormat>Widescreen</PresentationFormat>
  <Paragraphs>248</Paragraphs>
  <Slides>35</Slides>
  <Notes>12</Notes>
  <HiddenSlides>1</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35</vt:i4>
      </vt:variant>
    </vt:vector>
  </HeadingPairs>
  <TitlesOfParts>
    <vt:vector size="48" baseType="lpstr">
      <vt:lpstr>Amazon Ember</vt:lpstr>
      <vt:lpstr>Aptos</vt:lpstr>
      <vt:lpstr>Aptos Display</vt:lpstr>
      <vt:lpstr>Arial</vt:lpstr>
      <vt:lpstr>Calibri</vt:lpstr>
      <vt:lpstr>Gabriola</vt:lpstr>
      <vt:lpstr>Google Sans</vt:lpstr>
      <vt:lpstr>Manrope</vt:lpstr>
      <vt:lpstr>Roboto</vt:lpstr>
      <vt:lpstr>verdana</vt:lpstr>
      <vt:lpstr>Walbaumgrot</vt:lpstr>
      <vt:lpstr>Wingdings</vt:lpstr>
      <vt:lpstr>Office Theme</vt:lpstr>
      <vt:lpstr>Presentazione standard di PowerPoint</vt:lpstr>
      <vt:lpstr>Edgar (Nahoum) Morin  nato l'8 luglio 1921 Ha pubblicato 70 libri Docteur honoris causa de vingt-sept universités  Philosophe et sociologue, directeur de recherche émérite au CNRS  Il est avant tout autodidacte, titulaire d'une licence en histoire et géographie et d'une licence de droit.      «Sia, beninteso, che non do lezioni a nessuno. Cerco di trarre le lezioni da un'esperienza di vita lunga un secolo.  E mi auguro che siano utili a ciascuno, non solo per interrogarsi sulla propria vita. Ma anche per trovare la propria via.  Lezioni da un secolo di vita.» 2021.</vt:lpstr>
      <vt:lpstr>"Toujours en flèche "  (1924 - André Breton)</vt:lpstr>
      <vt:lpstr>Festival di Fez della Musica Sacra Mondiale (Marocco)    giugno 2018 </vt:lpstr>
      <vt:lpstr>I cento anni di Edgar Morin</vt:lpstr>
      <vt:lpstr>Vidal et les siens  1989   Biografia del padre, Vidal Nahoum che muore nel 1984 e delle origini della sua famiglia</vt:lpstr>
      <vt:lpstr>Presentazione standard di PowerPoint</vt:lpstr>
      <vt:lpstr> L'an zéro de l'Allemagne 1945 (solo da collezionista  350€)  Inchiesta sociologica sulla Germania dell’immediato dopoguerra. «Ho detestato i nazisti, non ho mai odiato i tedeschi»  </vt:lpstr>
      <vt:lpstr>1951   L'homme et la mort  (ricerca che viene giudicata equivalente ad una tesi di dottorato e che gli apre le porte del CNRS)</vt:lpstr>
      <vt:lpstr>1960 - Edgar Morin, invitato da J. Monod, partecipa a un seminario internazionale presso l’Istituto Jonas Salk  a La Jolla   Università di Berkeley   California – Silicon valley </vt:lpstr>
      <vt:lpstr>La dimensione ecologica Partecipazione e contributi a tappe significative</vt:lpstr>
      <vt:lpstr>Dall’esperieza all’Istituto Jonas Salk, nasce il pensiero complesso Le paradigme perdu: la nature humaine  1973</vt:lpstr>
      <vt:lpstr>Le paradigme perdu: la nature humaine  1973 Le scienze «dure» non sono più «esatte»</vt:lpstr>
      <vt:lpstr>Le paradigme perdu: la nature humaine  1973 Il ruolo delle scienze "dure"</vt:lpstr>
      <vt:lpstr>Cambiare i paradigmi può costare caro!</vt:lpstr>
      <vt:lpstr>Presentazione standard di PowerPoint</vt:lpstr>
      <vt:lpstr>Le paradigme perdu: la nature humaine 1973</vt:lpstr>
      <vt:lpstr>Le paradigme perdu: la nature humaine 1973</vt:lpstr>
      <vt:lpstr>La complessità non è un mazzo di chiavi che si può dare a chiunque.    La complessità richiede consapevolezza e quindi una strategia. Solo una strategia permette di affrontare l'incerto e l'aleatorio.   «Il pensiero complesso non si applica. Deve incitare.»</vt:lpstr>
      <vt:lpstr>1977/2004 La Méthode   Seuil editore - "œuvre monde" 2500 pag sua opera fondamentale articolata in 6 volumi</vt:lpstr>
      <vt:lpstr>Presentazione standard di PowerPoint</vt:lpstr>
      <vt:lpstr>La conoscenza è il frutto della trasmissione dei saperi  individuo   società  specie</vt:lpstr>
      <vt:lpstr>Science avec conscience  L'enorme massa del sapere quantificabile e tecnicamente utilizzabile è solo veleno se privato della forza liberatrice della riflessione.  </vt:lpstr>
      <vt:lpstr>Terre Patrie  1993  (la modialisation en marche) (Libro sempre più attuale e purtroppo sempre meno letto) </vt:lpstr>
      <vt:lpstr>Terre Patrie = fraternità</vt:lpstr>
      <vt:lpstr>Dagli anni ‘90 coinvolgimento in vari comitati nazionali per la riforma della scuola. In Italia nel 2008, governo Prodi.</vt:lpstr>
      <vt:lpstr>La tête bien faite  (1999) Opera pragmatica. Delinea tutte le passerelle tra il pensiero complesso e le pratiche educative. </vt:lpstr>
      <vt:lpstr>Les Sept Savoirs nécessaires à l'éducation du futur, 1999 su incarico  dell'UNESCO</vt:lpstr>
      <vt:lpstr>I sette saperi necessari all’educazione  1999</vt:lpstr>
      <vt:lpstr>I sette saperi necessari all’educazione  1999</vt:lpstr>
      <vt:lpstr>I sette saperi necessari all’educazione  1999</vt:lpstr>
      <vt:lpstr>La versione di Edgar Morin della scommessa di Pascal è quella di una fede nell'uomo, in un mondo meno barbaro, in un'intelligenza meno cieca. </vt:lpstr>
      <vt:lpstr>Changeons de voie  2020 Leçons d'un siècle de vie  2021 Réveillons-nous   2022 Cheminer vers l'essentiel  2024 De guerre en guerre  2023 Graines de sagacité   juin 2024</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Elle Malvestio</dc:creator>
  <cp:lastModifiedBy>Elle Malvestio</cp:lastModifiedBy>
  <cp:revision>36</cp:revision>
  <cp:lastPrinted>2025-04-15T20:53:28Z</cp:lastPrinted>
  <dcterms:created xsi:type="dcterms:W3CDTF">2024-11-09T22:36:05Z</dcterms:created>
  <dcterms:modified xsi:type="dcterms:W3CDTF">2025-05-01T21:57:20Z</dcterms:modified>
</cp:coreProperties>
</file>